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4" r:id="rId1"/>
    <p:sldMasterId id="2147483745" r:id="rId2"/>
  </p:sldMasterIdLst>
  <p:notesMasterIdLst>
    <p:notesMasterId r:id="rId3"/>
  </p:notesMasterIdLst>
  <p:handoutMasterIdLst>
    <p:handoutMasterId r:id="rId4"/>
  </p:handoutMasterIdLst>
  <p:sldIdLst>
    <p:sldId id="259" r:id="rId5"/>
    <p:sldId id="434" r:id="rId6"/>
    <p:sldId id="421" r:id="rId7"/>
    <p:sldId id="430" r:id="rId8"/>
    <p:sldId id="422" r:id="rId9"/>
    <p:sldId id="305" r:id="rId10"/>
    <p:sldId id="267" r:id="rId11"/>
    <p:sldId id="441" r:id="rId12"/>
    <p:sldId id="445" r:id="rId13"/>
    <p:sldId id="442" r:id="rId14"/>
    <p:sldId id="443" r:id="rId15"/>
    <p:sldId id="423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24" r:id="rId25"/>
    <p:sldId id="458" r:id="rId26"/>
    <p:sldId id="459" r:id="rId27"/>
    <p:sldId id="460" r:id="rId28"/>
    <p:sldId id="461" r:id="rId29"/>
    <p:sldId id="425" r:id="rId30"/>
    <p:sldId id="403" r:id="rId31"/>
    <p:sldId id="404" r:id="rId32"/>
    <p:sldId id="405" r:id="rId33"/>
    <p:sldId id="397" r:id="rId34"/>
    <p:sldId id="398" r:id="rId35"/>
    <p:sldId id="426" r:id="rId36"/>
    <p:sldId id="433" r:id="rId37"/>
    <p:sldId id="436" r:id="rId38"/>
    <p:sldId id="399" r:id="rId39"/>
    <p:sldId id="400" r:id="rId40"/>
    <p:sldId id="435" r:id="rId41"/>
    <p:sldId id="401" r:id="rId42"/>
    <p:sldId id="386" r:id="rId43"/>
    <p:sldId id="427" r:id="rId44"/>
    <p:sldId id="437" r:id="rId45"/>
    <p:sldId id="428" r:id="rId46"/>
    <p:sldId id="462" r:id="rId47"/>
    <p:sldId id="429" r:id="rId48"/>
    <p:sldId id="43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이 진영" initials="이진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3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commentAuthors" Target="commentAuthors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1862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sz="1862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관제인력 1인당 CCTV(대수)</a:t>
            </a:r>
            <a:endParaRPr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CCTV 개수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  <a:effectLst/>
          </c:spPr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</c:dPt>
          <c:invertIfNegative val="0"/>
          <c:cat>
            <c:strRef>
              <c:f>Sheet1!$A$2:$A$18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154</c:v>
                </c:pt>
                <c:pt idx="1">
                  <c:v>65</c:v>
                </c:pt>
                <c:pt idx="2">
                  <c:v>52</c:v>
                </c:pt>
                <c:pt idx="3">
                  <c:v>77</c:v>
                </c:pt>
                <c:pt idx="4">
                  <c:v>86</c:v>
                </c:pt>
                <c:pt idx="5">
                  <c:v>82</c:v>
                </c:pt>
                <c:pt idx="6">
                  <c:v>95</c:v>
                </c:pt>
                <c:pt idx="7">
                  <c:v>109</c:v>
                </c:pt>
                <c:pt idx="8">
                  <c:v>179</c:v>
                </c:pt>
                <c:pt idx="9">
                  <c:v>67</c:v>
                </c:pt>
                <c:pt idx="10">
                  <c:v>97</c:v>
                </c:pt>
                <c:pt idx="11">
                  <c:v>90</c:v>
                </c:pt>
                <c:pt idx="12">
                  <c:v>75</c:v>
                </c:pt>
                <c:pt idx="13">
                  <c:v>44</c:v>
                </c:pt>
                <c:pt idx="14">
                  <c:v>67</c:v>
                </c:pt>
                <c:pt idx="15">
                  <c:v>93</c:v>
                </c:pt>
                <c:pt idx="16">
                  <c:v>87</c:v>
                </c:pt>
              </c:numCache>
            </c:numRef>
          </c:val>
        </c:ser>
        <c:dLbls>
          <c:delete val="0"/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20"/>
        <c:overlap val="-27"/>
        <c:axId val="392365136"/>
        <c:axId val="392369448"/>
      </c:barChart>
      <c:catAx>
        <c:axId val="392365136"/>
        <c:scaling>
          <c:orientation val="minMax"/>
        </c:scaling>
        <c:axPos val="b"/>
        <c:crossAx val="392369448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392369448"/>
        <c:scaling>
          <c:orientation val="minMax"/>
        </c:scaling>
        <c:axPos val="l"/>
        <c:crossAx val="392365136"/>
        <c:delete val="0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91677355766296"/>
          <c:y val="0.85031187534332275"/>
          <c:w val="0.78750473260879517"/>
          <c:h val="0.11472276598215103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A513BA-3E82-4812-9926-DD5B40EA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DC2647-C259-4EB5-84B8-93A3F8E54DE7}" type="datetime1">
              <a:rPr lang="ko-KR" altLang="en-US"/>
              <a:pPr lvl="0">
                <a:defRPr/>
              </a:pPr>
              <a:t>2022-06-14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440BA11-FEDB-4E64-B4BE-9FDEE8123FE3}" type="datetime1">
              <a:rPr lang="ko-KR" altLang="en-US"/>
              <a:pPr lvl="0">
                <a:defRPr/>
              </a:pPr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8D56DB-D808-478E-8624-F84E557D34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cs typeface="Calibri"/>
              </a:rPr>
              <a:t>파악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681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25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773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6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69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1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27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87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05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89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6900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8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2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7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148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271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877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053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892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82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83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실시간 지능형 </a:t>
            </a:r>
            <a:r>
              <a:rPr lang="af-ZA" altLang="ko-KR"/>
              <a:t>CCTV </a:t>
            </a:r>
            <a:r>
              <a:rPr lang="ko-KR" altLang="en-US"/>
              <a:t>솔루션</a:t>
            </a:r>
            <a:r>
              <a:rPr lang="en-US" altLang="ko-KR"/>
              <a:t>_2</a:t>
            </a:r>
            <a:r>
              <a:rPr lang="ko-KR" altLang="en-US"/>
              <a:t>조 </a:t>
            </a:r>
            <a:r>
              <a:rPr lang="af-ZA" altLang="ko-KR"/>
              <a:t>HOT6  ​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0129-5AF3-FAF1-B02F-B8C6F495FB58}"/>
              </a:ext>
            </a:extLst>
          </p:cNvPr>
          <p:cNvSpPr txBox="1"/>
          <p:nvPr userDrawn="1"/>
        </p:nvSpPr>
        <p:spPr>
          <a:xfrm>
            <a:off x="7268512" y="6505575"/>
            <a:ext cx="18229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28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0129-5AF3-FAF1-B02F-B8C6F495FB58}"/>
              </a:ext>
            </a:extLst>
          </p:cNvPr>
          <p:cNvSpPr txBox="1"/>
          <p:nvPr userDrawn="1"/>
        </p:nvSpPr>
        <p:spPr>
          <a:xfrm>
            <a:off x="7268512" y="6505575"/>
            <a:ext cx="18229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60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28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0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8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Relationship Id="rId5" Type="http://schemas.openxmlformats.org/officeDocument/2006/relationships/image" Target="../media/image6.jpeg"  /><Relationship Id="rId6" Type="http://schemas.openxmlformats.org/officeDocument/2006/relationships/image" Target="../media/image7.jpeg"  /><Relationship Id="rId7" Type="http://schemas.openxmlformats.org/officeDocument/2006/relationships/image" Target="../media/image8.jpeg"  /><Relationship Id="rId8" Type="http://schemas.openxmlformats.org/officeDocument/2006/relationships/image" Target="../media/image9.jpeg"  /><Relationship Id="rId9" Type="http://schemas.openxmlformats.org/officeDocument/2006/relationships/image" Target="../media/image10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video" Target="file:///C:\Users\jace2\OneDrive\&#48148;&#53461;%20&#54868;&#47732;\KakaoTalk_20220614_153859646.mp4" TargetMode="External" /><Relationship Id="rId5" Type="http://schemas.microsoft.com/office/2007/relationships/media" Target="file:///C:\Users\jace2\OneDrive\&#48148;&#53461;%20&#54868;&#47732;\KakaoTalk_20220614_153859646.mp4" TargetMode="External" /><Relationship Id="rId6" Type="http://schemas.openxmlformats.org/officeDocument/2006/relationships/image" Target="../media/image3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1.jpe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chart" Target="../charts/chart1.xml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4006" y="3856"/>
            <a:ext cx="9144486" cy="6777944"/>
            <a:chOff x="4006" y="3856"/>
            <a:chExt cx="9144486" cy="6777944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3682248" y="1064195"/>
              <a:ext cx="5203103" cy="4565624"/>
              <a:chOff x="5609674" y="2495550"/>
              <a:chExt cx="5929985" cy="1866900"/>
            </a:xfrm>
          </p:grpSpPr>
          <p:sp>
            <p:nvSpPr>
              <p:cNvPr id="5" name="이등변 삼각형 4"/>
              <p:cNvSpPr/>
              <p:nvPr/>
            </p:nvSpPr>
            <p:spPr>
              <a:xfrm>
                <a:off x="5609674" y="2495550"/>
                <a:ext cx="4718855" cy="186690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50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>
                <a:off x="7576358" y="2495550"/>
                <a:ext cx="3963301" cy="1866900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5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006" y="1852032"/>
              <a:ext cx="9144486" cy="377026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5400" spc="-225">
                  <a:solidFill>
                    <a:schemeClr val="bg2">
                      <a:lumMod val="50000"/>
                      <a:alpha val="70000"/>
                    </a:schemeClr>
                  </a:solidFill>
                  <a:latin typeface="Arial Nova"/>
                  <a:ea typeface="맑은 고딕"/>
                </a:rPr>
                <a:t> </a:t>
              </a:r>
              <a:r>
                <a:rPr lang="ko-KR" altLang="en-US" sz="45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실시간</a:t>
              </a:r>
              <a:r>
                <a:rPr lang="en-US" altLang="ko-KR" sz="45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45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지능형 CCTV 솔루션</a:t>
              </a:r>
              <a:r>
                <a:rPr lang="ko-KR" altLang="en-US" sz="54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 </a:t>
              </a:r>
              <a:endParaRPr lang="ko-KR" altLang="en-US" sz="5400" b="1" spc="-225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-US" altLang="ko-KR" sz="5400" b="1" spc="-225">
                  <a:solidFill>
                    <a:srgbClr val="9dc3e6"/>
                  </a:solidFill>
                  <a:latin typeface="맑은 고딕"/>
                  <a:ea typeface="맑은 고딕"/>
                </a:rPr>
                <a:t> </a:t>
              </a:r>
              <a:r>
                <a:rPr lang="en-US" altLang="ko-KR" sz="4500" b="1" spc="-225">
                  <a:solidFill>
                    <a:srgbClr val="1034a6"/>
                  </a:solidFill>
                  <a:latin typeface="맑은 고딕"/>
                  <a:ea typeface="맑은 고딕"/>
                  <a:cs typeface="Calibri"/>
                </a:rPr>
                <a:t>Real Time SMART CCTV Solution</a:t>
              </a:r>
              <a:endParaRPr lang="en-US" altLang="ko-KR" sz="4500" b="1" spc="-225">
                <a:solidFill>
                  <a:srgbClr val="1034a6"/>
                </a:solidFill>
                <a:latin typeface="맑은 고딕"/>
                <a:ea typeface="맑은 고딕"/>
                <a:cs typeface="Calibri"/>
              </a:endParaRPr>
            </a:p>
            <a:p>
              <a:pPr lvl="0">
                <a:defRPr/>
              </a:pPr>
              <a:endParaRPr lang="en-US" altLang="ko-KR" sz="4500" b="1" spc="-225">
                <a:solidFill>
                  <a:srgbClr val="1034a6"/>
                </a:solidFill>
                <a:latin typeface="맑은 고딕"/>
                <a:ea typeface="맑은 고딕"/>
                <a:cs typeface="Calibri"/>
              </a:endParaRPr>
            </a:p>
            <a:p>
              <a:pPr algn="r">
                <a:defRPr/>
              </a:pPr>
              <a:r>
                <a:rPr lang="en-US" altLang="ko-KR" sz="30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2조  </a:t>
              </a:r>
              <a:r>
                <a:rPr lang="en-US" altLang="ko-KR" sz="36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HOT6</a:t>
              </a:r>
              <a:r>
                <a:rPr lang="en-US" altLang="ko-KR" sz="30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   </a:t>
              </a:r>
              <a:r>
                <a:rPr lang="en-US" altLang="ko-KR" sz="2500" b="1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  </a:t>
              </a:r>
              <a:endParaRPr lang="en-US" altLang="ko-KR" sz="2500" b="1" spc="-225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endParaRPr>
            </a:p>
            <a:p>
              <a:pPr algn="r">
                <a:defRPr/>
              </a:pPr>
              <a:r>
                <a:rPr lang="en-US" altLang="ko-KR" sz="2500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한양대학교SW융합교육센터     </a:t>
              </a:r>
              <a:endParaRPr lang="en-US" altLang="ko-KR" sz="2500" spc="-225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endParaRPr>
            </a:p>
            <a:p>
              <a:pPr algn="r">
                <a:defRPr/>
              </a:pPr>
              <a:r>
                <a:rPr lang="en-US" altLang="ko-KR" sz="2500" spc="-225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rPr>
                <a:t>T3Q      </a:t>
              </a:r>
              <a:endParaRPr lang="en-US" altLang="ko-KR" sz="2500" spc="-225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 rot="0">
              <a:off x="4153" y="3856"/>
              <a:ext cx="9131994" cy="6777944"/>
              <a:chOff x="4153" y="3856"/>
              <a:chExt cx="9131994" cy="6777944"/>
            </a:xfrm>
          </p:grpSpPr>
          <p:grpSp>
            <p:nvGrpSpPr>
              <p:cNvPr id="4" name="그룹 3"/>
              <p:cNvGrpSpPr/>
              <p:nvPr/>
            </p:nvGrpSpPr>
            <p:grpSpPr>
              <a:xfrm rot="0">
                <a:off x="4153" y="3856"/>
                <a:ext cx="9131994" cy="354641"/>
                <a:chOff x="-1895" y="6502627"/>
                <a:chExt cx="9131994" cy="354641"/>
              </a:xfrm>
            </p:grpSpPr>
            <p:pic>
              <p:nvPicPr>
                <p:cNvPr id="14" name="그림 5" descr="텍스트, 표지판이(가) 표시된 사진  자동 생성된 설명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-1895" y="6509605"/>
                  <a:ext cx="1833245" cy="347663"/>
                </a:xfrm>
                <a:prstGeom prst="rect">
                  <a:avLst/>
                </a:prstGeom>
              </p:spPr>
            </p:pic>
            <p:pic>
              <p:nvPicPr>
                <p:cNvPr id="3" name="그림 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7301299" y="6502627"/>
                  <a:ext cx="1828800" cy="276225"/>
                </a:xfrm>
                <a:prstGeom prst="rect">
                  <a:avLst/>
                </a:prstGeom>
              </p:spPr>
            </p:pic>
          </p:grpSp>
          <p:sp>
            <p:nvSpPr>
              <p:cNvPr id="7" name="직사각형 6"/>
              <p:cNvSpPr/>
              <p:nvPr/>
            </p:nvSpPr>
            <p:spPr>
              <a:xfrm>
                <a:off x="6337300" y="6261100"/>
                <a:ext cx="2743200" cy="520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1237E43-A235-5F75-D067-CA5D9A995D17}"/>
              </a:ext>
            </a:extLst>
          </p:cNvPr>
          <p:cNvGrpSpPr/>
          <p:nvPr/>
        </p:nvGrpSpPr>
        <p:grpSpPr>
          <a:xfrm>
            <a:off x="2221" y="3856"/>
            <a:ext cx="9141780" cy="6859616"/>
            <a:chOff x="2221" y="3856"/>
            <a:chExt cx="9141780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29992" cy="672117"/>
              <a:chOff x="253791" y="195829"/>
              <a:chExt cx="8615916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1</a:t>
                  </a:r>
                  <a:endParaRPr lang="en-US" altLang="ko-KR" sz="2400" b="1">
                    <a:solidFill>
                      <a:schemeClr val="bg1"/>
                    </a:solidFill>
                    <a:ea typeface="맑은 고딕"/>
                    <a:cs typeface="Calibri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개요</a:t>
                </a:r>
                <a:endParaRPr lang="ko-KR" b="1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104560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+mn-lt"/>
                  </a:rPr>
                  <a:t>대안제시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5F9AB2-C39D-2A28-0E62-F65D123A7F17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10</a:t>
                </a:r>
                <a:endParaRPr lang="ko-KR" dirty="0"/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D02A31FB-E80C-C7DF-4F4B-547E9704A3B7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2BAC0D-F5BB-C721-4111-F0EF91D6CBC5}"/>
                </a:ext>
              </a:extLst>
            </p:cNvPr>
            <p:cNvSpPr txBox="1"/>
            <p:nvPr/>
          </p:nvSpPr>
          <p:spPr>
            <a:xfrm>
              <a:off x="10887" y="2558143"/>
              <a:ext cx="9133114" cy="19082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해결책은 </a:t>
              </a:r>
              <a:r>
                <a:rPr lang="ko-KR" altLang="en-US" sz="5400" b="1" dirty="0">
                  <a:solidFill>
                    <a:srgbClr val="1034A6"/>
                  </a:solidFill>
                  <a:ea typeface="맑은 고딕"/>
                  <a:cs typeface="Calibri"/>
                </a:rPr>
                <a:t>AI</a:t>
              </a:r>
              <a:r>
                <a:rPr lang="ko-KR" altLang="en-US" sz="44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다!</a:t>
              </a:r>
              <a:endParaRPr lang="ko-KR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      </a:t>
              </a:r>
            </a:p>
            <a:p>
              <a:pPr algn="ctr"/>
              <a:r>
                <a:rPr lang="en-US" altLang="ko-KR" sz="4400" b="1" dirty="0">
                  <a:solidFill>
                    <a:srgbClr val="1034A6"/>
                  </a:solidFill>
                  <a:latin typeface="Malgun Gothic"/>
                  <a:ea typeface="+mn-lt"/>
                  <a:cs typeface="Calibri"/>
                </a:rPr>
                <a:t>Real Time SMART CCTV Solution.</a:t>
              </a:r>
              <a:endParaRPr lang="en-US" altLang="ko-KR" sz="4400" dirty="0">
                <a:solidFill>
                  <a:srgbClr val="1034A6"/>
                </a:solidFill>
                <a:latin typeface="Malgun Gothic"/>
                <a:ea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81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06B1E6-400A-3E8F-CF06-B3E14241FFBA}"/>
              </a:ext>
            </a:extLst>
          </p:cNvPr>
          <p:cNvGrpSpPr/>
          <p:nvPr/>
        </p:nvGrpSpPr>
        <p:grpSpPr>
          <a:xfrm>
            <a:off x="2221" y="3856"/>
            <a:ext cx="9133926" cy="6859616"/>
            <a:chOff x="2221" y="3856"/>
            <a:chExt cx="913392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29992" cy="672117"/>
              <a:chOff x="253791" y="195829"/>
              <a:chExt cx="8615916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1</a:t>
                  </a:r>
                  <a:endParaRPr lang="en-US" altLang="ko-KR" sz="2400" b="1">
                    <a:solidFill>
                      <a:schemeClr val="bg1"/>
                    </a:solidFill>
                    <a:ea typeface="맑은 고딕"/>
                    <a:cs typeface="Calibri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개요</a:t>
                </a:r>
                <a:endParaRPr lang="ko-KR" b="1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104560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+mn-lt"/>
                  </a:rPr>
                  <a:t>기대효과</a:t>
                </a:r>
                <a:endParaRPr lang="ko-KR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+mn-lt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5F9AB2-C39D-2A28-0E62-F65D123A7F17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11</a:t>
                </a:r>
                <a:endParaRPr lang="ko-KR" dirty="0"/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D02A31FB-E80C-C7DF-4F4B-547E9704A3B7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9569C4-B8B0-C8C1-3370-0F6A88BD3F12}"/>
                </a:ext>
              </a:extLst>
            </p:cNvPr>
            <p:cNvSpPr txBox="1"/>
            <p:nvPr/>
          </p:nvSpPr>
          <p:spPr>
            <a:xfrm>
              <a:off x="1678002" y="2536373"/>
              <a:ext cx="6651171" cy="30777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기존 </a:t>
              </a:r>
              <a:r>
                <a:rPr lang="ko-KR" altLang="en-US" sz="2400" b="1" dirty="0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CCTV에</a:t>
              </a:r>
              <a:r>
                <a:rPr lang="ko-KR" altLang="en-US" sz="3200" b="1" dirty="0">
                  <a:solidFill>
                    <a:srgbClr val="1034A6"/>
                  </a:solidFill>
                  <a:ea typeface="맑은 고딕"/>
                  <a:cs typeface="Calibri"/>
                </a:rPr>
                <a:t> AI </a:t>
              </a:r>
              <a:r>
                <a: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탑재 후 </a:t>
              </a:r>
              <a:r>
                <a:rPr lang="ko-KR" altLang="en-US" sz="2400" b="1" dirty="0">
                  <a:solidFill>
                    <a:srgbClr val="1034A6"/>
                  </a:solidFill>
                  <a:ea typeface="맑은 고딕"/>
                  <a:cs typeface="Calibri"/>
                </a:rPr>
                <a:t>개선</a:t>
              </a:r>
              <a:r>
                <a: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되는 기능</a:t>
              </a:r>
            </a:p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      </a:t>
              </a:r>
            </a:p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1. 외부 요인과 무관하게 </a:t>
              </a:r>
              <a:r>
                <a:rPr lang="ko-KR" altLang="en-US" sz="2400" b="1" dirty="0">
                  <a:solidFill>
                    <a:srgbClr val="1034A6"/>
                  </a:solidFill>
                  <a:ea typeface="맑은 고딕"/>
                  <a:cs typeface="Calibri"/>
                </a:rPr>
                <a:t>일정한 감시 능력</a:t>
              </a:r>
            </a:p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2. 투입 자원과 무관하게 </a:t>
              </a:r>
              <a:r>
                <a:rPr lang="ko-KR" altLang="en-US" sz="2400" b="1" dirty="0">
                  <a:solidFill>
                    <a:srgbClr val="1034A6"/>
                  </a:solidFill>
                  <a:ea typeface="맑은 고딕"/>
                  <a:cs typeface="Calibri"/>
                </a:rPr>
                <a:t>균일한 성능</a:t>
              </a:r>
            </a:p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3. 관제 인력 </a:t>
              </a:r>
              <a:r>
                <a:rPr lang="ko-KR" altLang="en-US" sz="2400" b="1" dirty="0">
                  <a:solidFill>
                    <a:srgbClr val="1034A6"/>
                  </a:solidFill>
                  <a:ea typeface="맑은 고딕"/>
                  <a:cs typeface="Calibri"/>
                </a:rPr>
                <a:t>상주 없이도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가능한 관리</a:t>
              </a:r>
            </a:p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4. </a:t>
              </a:r>
              <a:r>
                <a:rPr lang="ko-KR" altLang="en-US" sz="2400" b="1" dirty="0">
                  <a:solidFill>
                    <a:srgbClr val="1034A6"/>
                  </a:solidFill>
                  <a:ea typeface="맑은 고딕"/>
                  <a:cs typeface="Calibri"/>
                </a:rPr>
                <a:t>효율적인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인력 배치와 운용</a:t>
              </a:r>
            </a:p>
            <a:p>
              <a:endParaRPr lang="ko-KR" altLang="en-US" sz="2800" dirty="0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endParaRPr lang="ko-KR" altLang="en-US" dirty="0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24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B2D14BC-030F-423F-4BE8-7C415F1330C0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2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534" y="3519303"/>
              <a:ext cx="87382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계획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B65FD15-21A3-D57C-CCC2-7C3EDB1C8EF5}"/>
                </a:ext>
              </a:extLst>
            </p:cNvPr>
            <p:cNvCxnSpPr/>
            <p:nvPr/>
          </p:nvCxnSpPr>
          <p:spPr>
            <a:xfrm>
              <a:off x="367014" y="3401616"/>
              <a:ext cx="5231028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B18E41-EC1F-DD27-26FC-715F330B9AE8}"/>
                </a:ext>
              </a:extLst>
            </p:cNvPr>
            <p:cNvSpPr txBox="1"/>
            <p:nvPr/>
          </p:nvSpPr>
          <p:spPr>
            <a:xfrm>
              <a:off x="3699934" y="2611572"/>
              <a:ext cx="2307770" cy="78604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Arial"/>
                </a:rPr>
                <a:t>MVP</a:t>
              </a:r>
            </a:p>
            <a:p>
              <a:pPr>
                <a:lnSpc>
                  <a:spcPct val="130000"/>
                </a:lnSpc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Calibri" panose="020F0502020204030204"/>
                </a:rPr>
                <a:t>Agile Development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Arial"/>
                </a:rPr>
                <a:t>Sprint #0 ~ #5</a:t>
              </a:r>
              <a:endParaRPr lang="en-US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+mn-lt"/>
                <a:cs typeface="+mn-lt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6939CB-3F03-42DD-8911-9597FE09EB24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5" name="그림 2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CF2F6399-3268-7598-4B2E-8E70A71B8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1D78FEB-7100-8868-A03A-DEA5047B3708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3B94DE5-FB29-6298-18BF-7F3C55BE9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49A2AA-EE46-8EC9-9537-DEACC3BB753B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12</a:t>
                </a:r>
                <a:endParaRPr lang="ko-KR" dirty="0"/>
              </a:p>
            </p:txBody>
          </p:sp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B89D6A75-FE7D-85B8-AA5D-3EEB467AA1B6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65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8602ED-8764-FB29-1AB5-F76373E6D60C}"/>
              </a:ext>
            </a:extLst>
          </p:cNvPr>
          <p:cNvGrpSpPr/>
          <p:nvPr/>
        </p:nvGrpSpPr>
        <p:grpSpPr>
          <a:xfrm>
            <a:off x="2221" y="3856"/>
            <a:ext cx="9211584" cy="6859616"/>
            <a:chOff x="2221" y="3856"/>
            <a:chExt cx="9211584" cy="68596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A06B1E6-400A-3E8F-CF06-B3E14241FFBA}"/>
                </a:ext>
              </a:extLst>
            </p:cNvPr>
            <p:cNvGrpSpPr/>
            <p:nvPr/>
          </p:nvGrpSpPr>
          <p:grpSpPr>
            <a:xfrm>
              <a:off x="2221" y="3856"/>
              <a:ext cx="9133926" cy="6859616"/>
              <a:chOff x="2221" y="3856"/>
              <a:chExt cx="9133926" cy="685961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35F8579-BC83-02A8-449D-9E5FAD94BDDD}"/>
                  </a:ext>
                </a:extLst>
              </p:cNvPr>
              <p:cNvGrpSpPr/>
              <p:nvPr/>
            </p:nvGrpSpPr>
            <p:grpSpPr>
              <a:xfrm>
                <a:off x="2221" y="642977"/>
                <a:ext cx="9129992" cy="672117"/>
                <a:chOff x="253791" y="195829"/>
                <a:chExt cx="8615916" cy="672117"/>
              </a:xfrm>
            </p:grpSpPr>
            <p:cxnSp>
              <p:nvCxnSpPr>
                <p:cNvPr id="12" name="직선 연결선 11"/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ACB232B4-B306-76E2-B8CC-82C33D77E5B3}"/>
                    </a:ext>
                  </a:extLst>
                </p:cNvPr>
                <p:cNvGrpSpPr/>
                <p:nvPr/>
              </p:nvGrpSpPr>
              <p:grpSpPr>
                <a:xfrm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bg1"/>
                        </a:solidFill>
                        <a:ea typeface="맑은 고딕"/>
                      </a:rPr>
                      <a:t>2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967862" y="195829"/>
                  <a:ext cx="416307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US" altLang="ko-KR" sz="1000" b="1" dirty="0" err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맑은 고딕"/>
                    </a:rPr>
                    <a:t>계획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7862" y="498614"/>
                  <a:ext cx="665910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MVP</a:t>
                  </a:r>
                  <a:endParaRPr lang="ko-KR" dirty="0">
                    <a:ea typeface="+mn-lt"/>
                    <a:cs typeface="+mn-lt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FB65747-DBEE-07B8-7687-EEF9BF36C108}"/>
                  </a:ext>
                </a:extLst>
              </p:cNvPr>
              <p:cNvGrpSpPr/>
              <p:nvPr/>
            </p:nvGrpSpPr>
            <p:grpSpPr>
              <a:xfrm>
                <a:off x="4153" y="3856"/>
                <a:ext cx="9131994" cy="6859616"/>
                <a:chOff x="4153" y="3856"/>
                <a:chExt cx="9131994" cy="6859616"/>
              </a:xfrm>
            </p:grpSpPr>
            <p:pic>
              <p:nvPicPr>
                <p:cNvPr id="22" name="그림 21" descr="텍스트, 표지판이(가) 표시된 사진&#10;&#10;자동 생성된 설명">
                  <a:extLst>
                    <a:ext uri="{FF2B5EF4-FFF2-40B4-BE49-F238E27FC236}">
                      <a16:creationId xmlns:a16="http://schemas.microsoft.com/office/drawing/2014/main" id="{786EC5E1-4C46-30B5-4356-A5AAC30CD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53" y="10834"/>
                  <a:ext cx="1833245" cy="347663"/>
                </a:xfrm>
                <a:prstGeom prst="rect">
                  <a:avLst/>
                </a:prstGeom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2FBB37D-F6D1-3F42-78D0-ED3457242AC5}"/>
                    </a:ext>
                  </a:extLst>
                </p:cNvPr>
                <p:cNvSpPr/>
                <p:nvPr/>
              </p:nvSpPr>
              <p:spPr>
                <a:xfrm>
                  <a:off x="6337300" y="6565899"/>
                  <a:ext cx="2743200" cy="2159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77EE1F72-FC20-0C72-F52E-0D2B33754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7347" y="3856"/>
                  <a:ext cx="1828800" cy="276225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D5F9AB2-C39D-2A28-0E62-F65D123A7F17}"/>
                    </a:ext>
                  </a:extLst>
                </p:cNvPr>
                <p:cNvSpPr txBox="1"/>
                <p:nvPr/>
              </p:nvSpPr>
              <p:spPr>
                <a:xfrm>
                  <a:off x="6090643" y="6555358"/>
                  <a:ext cx="429260" cy="3077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1400" b="1" dirty="0">
                      <a:solidFill>
                        <a:schemeClr val="accent3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13</a:t>
                  </a:r>
                  <a:endParaRPr lang="ko-KR" dirty="0"/>
                </a:p>
              </p:txBody>
            </p:sp>
            <p:sp>
              <p:nvSpPr>
                <p:cNvPr id="30" name="TextBox 1">
                  <a:extLst>
                    <a:ext uri="{FF2B5EF4-FFF2-40B4-BE49-F238E27FC236}">
                      <a16:creationId xmlns:a16="http://schemas.microsoft.com/office/drawing/2014/main" id="{D02A31FB-E80C-C7DF-4F4B-547E9704A3B7}"/>
                    </a:ext>
                  </a:extLst>
                </p:cNvPr>
                <p:cNvSpPr txBox="1"/>
                <p:nvPr/>
              </p:nvSpPr>
              <p:spPr>
                <a:xfrm>
                  <a:off x="2888338" y="6586473"/>
                  <a:ext cx="3310345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ea typeface="+mn-lt"/>
                      <a:cs typeface="+mn-lt"/>
                    </a:rPr>
                    <a:t>Real Time SMART CCTV Solution_산학2조 HOT6</a:t>
                  </a:r>
                  <a:endPara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A280908-7F14-A61E-0FE7-86ABE0CF867E}"/>
                </a:ext>
              </a:extLst>
            </p:cNvPr>
            <p:cNvGrpSpPr/>
            <p:nvPr/>
          </p:nvGrpSpPr>
          <p:grpSpPr>
            <a:xfrm>
              <a:off x="2669" y="1728628"/>
              <a:ext cx="9211136" cy="4482734"/>
              <a:chOff x="2669" y="1728628"/>
              <a:chExt cx="9211136" cy="4482734"/>
            </a:xfrm>
          </p:grpSpPr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A880776C-07A4-2D02-A363-384E27089B64}"/>
                  </a:ext>
                </a:extLst>
              </p:cNvPr>
              <p:cNvSpPr txBox="1"/>
              <p:nvPr/>
            </p:nvSpPr>
            <p:spPr>
              <a:xfrm>
                <a:off x="5418599" y="1945785"/>
                <a:ext cx="3795206" cy="8925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Minimal Viable Product</a:t>
                </a:r>
              </a:p>
              <a:p>
                <a:pPr lvl="0">
                  <a:defRPr/>
                </a:pPr>
                <a:r>
                  <a:rPr lang="ko-KR" altLang="en-US" sz="2800" b="1" dirty="0">
                    <a:solidFill>
                      <a:srgbClr val="1034A6"/>
                    </a:solidFill>
                    <a:latin typeface="맑은 고딕"/>
                    <a:ea typeface="맑은 고딕"/>
                  </a:rPr>
                  <a:t>최소기능제품(MVP)</a:t>
                </a:r>
              </a:p>
            </p:txBody>
          </p:sp>
          <p:sp>
            <p:nvSpPr>
              <p:cNvPr id="21" name="TextBox 10">
                <a:extLst>
                  <a:ext uri="{FF2B5EF4-FFF2-40B4-BE49-F238E27FC236}">
                    <a16:creationId xmlns:a16="http://schemas.microsoft.com/office/drawing/2014/main" id="{3CF0E642-DD72-52E6-63BC-1D36501FD8F2}"/>
                  </a:ext>
                </a:extLst>
              </p:cNvPr>
              <p:cNvSpPr txBox="1"/>
              <p:nvPr/>
            </p:nvSpPr>
            <p:spPr>
              <a:xfrm>
                <a:off x="5419501" y="2843553"/>
                <a:ext cx="3715130" cy="14157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defRPr/>
                </a:pPr>
                <a:r>
                  <a:rPr lang="ko-KR" altLang="en-US" dirty="0">
                    <a:latin typeface="Malgun Gothic"/>
                    <a:ea typeface="Malgun Gothic"/>
                    <a:cs typeface="+mn-lt"/>
                  </a:rPr>
                  <a:t>고객의 피드백을 받아 </a:t>
                </a:r>
              </a:p>
              <a:p>
                <a:pPr lvl="0" algn="just">
                  <a:defRPr/>
                </a:pPr>
                <a:r>
                  <a:rPr lang="ko-KR" altLang="en-US" dirty="0">
                    <a:latin typeface="Malgun Gothic"/>
                    <a:ea typeface="Malgun Gothic"/>
                    <a:cs typeface="+mn-lt"/>
                  </a:rPr>
                  <a:t>최소한의 기능을 구현한 제품</a:t>
                </a:r>
              </a:p>
              <a:p>
                <a:pPr lvl="0" algn="just">
                  <a:defRPr/>
                </a:pPr>
                <a:endParaRPr lang="ko-KR" altLang="en-US" dirty="0">
                  <a:latin typeface="Malgun Gothic"/>
                  <a:ea typeface="Malgun Gothic"/>
                  <a:cs typeface="+mn-lt"/>
                </a:endParaRPr>
              </a:p>
              <a:p>
                <a:pPr algn="just">
                  <a:defRPr/>
                </a:pPr>
                <a:r>
                  <a:rPr lang="ko-KR" altLang="en-US" dirty="0">
                    <a:latin typeface="Malgun Gothic"/>
                    <a:ea typeface="Malgun Gothic"/>
                    <a:cs typeface="+mn-lt"/>
                  </a:rPr>
                  <a:t>유형 OR 무형의 제품 / 개념</a:t>
                </a:r>
              </a:p>
              <a:p>
                <a:pPr lvl="0" algn="just">
                  <a:defRPr/>
                </a:pPr>
                <a:endParaRPr lang="en-US" altLang="ko-KR" sz="1400" dirty="0">
                  <a:solidFill>
                    <a:srgbClr val="FF0000"/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  <p:sp>
            <p:nvSpPr>
              <p:cNvPr id="23" name="TextBox 11">
                <a:extLst>
                  <a:ext uri="{FF2B5EF4-FFF2-40B4-BE49-F238E27FC236}">
                    <a16:creationId xmlns:a16="http://schemas.microsoft.com/office/drawing/2014/main" id="{111CF64C-5A48-10BB-FEEC-CA8BD77BFBAA}"/>
                  </a:ext>
                </a:extLst>
              </p:cNvPr>
              <p:cNvSpPr txBox="1"/>
              <p:nvPr/>
            </p:nvSpPr>
            <p:spPr>
              <a:xfrm>
                <a:off x="2669" y="5811252"/>
                <a:ext cx="9144482" cy="400110"/>
              </a:xfrm>
              <a:prstGeom prst="rect">
                <a:avLst/>
              </a:prstGeom>
              <a:noFill/>
            </p:spPr>
            <p:txBody>
              <a:bodyPr rot="0"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목표 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: 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침입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/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배회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/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쓰러짐 등 이상행동을 탐지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, 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확인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, 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경고 할 수 있는 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"</a:t>
                </a:r>
                <a:r>
                  <a:rPr lang="ko-KR" sz="2000" b="1" dirty="0">
                    <a:solidFill>
                      <a:srgbClr val="FF0000"/>
                    </a:solidFill>
                    <a:ea typeface="맑은 고딕"/>
                  </a:rPr>
                  <a:t>프로토타입</a:t>
                </a:r>
                <a:r>
                  <a:rPr lang="en-US" altLang="ko-KR" sz="2000" b="1" dirty="0">
                    <a:solidFill>
                      <a:srgbClr val="FF0000"/>
                    </a:solidFill>
                    <a:ea typeface="맑은 고딕"/>
                  </a:rPr>
                  <a:t>"</a:t>
                </a:r>
                <a:endParaRPr lang="ko-KR" sz="2000" b="1" dirty="0">
                  <a:solidFill>
                    <a:srgbClr val="FF0000"/>
                  </a:solidFill>
                  <a:ea typeface="맑은 고딕"/>
                  <a:cs typeface="Calibri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4E813B8-9E8C-D5E8-C6F2-C6C8A66AEA7C}"/>
                  </a:ext>
                </a:extLst>
              </p:cNvPr>
              <p:cNvGrpSpPr/>
              <p:nvPr/>
            </p:nvGrpSpPr>
            <p:grpSpPr>
              <a:xfrm>
                <a:off x="206829" y="1728628"/>
                <a:ext cx="5051431" cy="3874446"/>
                <a:chOff x="206829" y="1728628"/>
                <a:chExt cx="5051431" cy="387444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0933915-3F24-E794-F87A-B29CF241B696}"/>
                    </a:ext>
                  </a:extLst>
                </p:cNvPr>
                <p:cNvSpPr/>
                <p:nvPr/>
              </p:nvSpPr>
              <p:spPr>
                <a:xfrm>
                  <a:off x="254130" y="1774205"/>
                  <a:ext cx="5004130" cy="3819897"/>
                </a:xfrm>
                <a:prstGeom prst="rect">
                  <a:avLst/>
                </a:prstGeom>
                <a:solidFill>
                  <a:srgbClr val="1034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68580" tIns="34290" rIns="68580" bIns="34290" anchor="ctr" anchorCtr="0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defRPr/>
                  </a:pPr>
                  <a:endParaRPr lang="ko-KR" altLang="en-US" sz="135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3341C28-DB36-2CAA-2EB1-E5EF488F9AB6}"/>
                    </a:ext>
                  </a:extLst>
                </p:cNvPr>
                <p:cNvSpPr/>
                <p:nvPr/>
              </p:nvSpPr>
              <p:spPr>
                <a:xfrm>
                  <a:off x="375343" y="1928704"/>
                  <a:ext cx="4773598" cy="35482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77B1C9B3-2D8A-47CA-8C95-F68DE527A9E6}"/>
                    </a:ext>
                  </a:extLst>
                </p:cNvPr>
                <p:cNvGrpSpPr/>
                <p:nvPr/>
              </p:nvGrpSpPr>
              <p:grpSpPr>
                <a:xfrm>
                  <a:off x="206829" y="1728628"/>
                  <a:ext cx="5045739" cy="3874446"/>
                  <a:chOff x="-4189467" y="1992393"/>
                  <a:chExt cx="4868120" cy="3651086"/>
                </a:xfrm>
              </p:grpSpPr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7019CA5E-4722-4D4F-8619-E4528D3470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-4189467" y="1992393"/>
                    <a:ext cx="4868120" cy="3651086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8">
                    <a:extLst>
                      <a:ext uri="{FF2B5EF4-FFF2-40B4-BE49-F238E27FC236}">
                        <a16:creationId xmlns:a16="http://schemas.microsoft.com/office/drawing/2014/main" id="{B1BAF17B-7FCB-672D-5617-D4C39637D8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13189" t="7326" r="3357" b="68449"/>
                  <a:stretch/>
                </p:blipFill>
                <p:spPr>
                  <a:xfrm>
                    <a:off x="-3897086" y="2473863"/>
                    <a:ext cx="4319834" cy="1125555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8">
                    <a:extLst>
                      <a:ext uri="{FF2B5EF4-FFF2-40B4-BE49-F238E27FC236}">
                        <a16:creationId xmlns:a16="http://schemas.microsoft.com/office/drawing/2014/main" id="{4F5106D8-D398-8088-9AA2-738E1A4C6A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994" t="71658" r="3473" b="4278"/>
                  <a:stretch/>
                </p:blipFill>
                <p:spPr>
                  <a:xfrm>
                    <a:off x="-3897086" y="4145279"/>
                    <a:ext cx="4321635" cy="1170328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70841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E3E713-884C-E61D-5766-8AB74B4E3B8F}"/>
              </a:ext>
            </a:extLst>
          </p:cNvPr>
          <p:cNvGrpSpPr/>
          <p:nvPr/>
        </p:nvGrpSpPr>
        <p:grpSpPr>
          <a:xfrm>
            <a:off x="2221" y="3856"/>
            <a:ext cx="9133926" cy="6777944"/>
            <a:chOff x="2221" y="3856"/>
            <a:chExt cx="9133926" cy="67779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A06B1E6-400A-3E8F-CF06-B3E14241FFBA}"/>
                </a:ext>
              </a:extLst>
            </p:cNvPr>
            <p:cNvGrpSpPr/>
            <p:nvPr/>
          </p:nvGrpSpPr>
          <p:grpSpPr>
            <a:xfrm>
              <a:off x="2221" y="3856"/>
              <a:ext cx="9133926" cy="6777944"/>
              <a:chOff x="2221" y="3856"/>
              <a:chExt cx="9133926" cy="677794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35F8579-BC83-02A8-449D-9E5FAD94BDDD}"/>
                  </a:ext>
                </a:extLst>
              </p:cNvPr>
              <p:cNvGrpSpPr/>
              <p:nvPr/>
            </p:nvGrpSpPr>
            <p:grpSpPr>
              <a:xfrm>
                <a:off x="2221" y="642977"/>
                <a:ext cx="9129992" cy="949116"/>
                <a:chOff x="253791" y="195829"/>
                <a:chExt cx="8615916" cy="949116"/>
              </a:xfrm>
            </p:grpSpPr>
            <p:cxnSp>
              <p:nvCxnSpPr>
                <p:cNvPr id="12" name="직선 연결선 11"/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ACB232B4-B306-76E2-B8CC-82C33D77E5B3}"/>
                    </a:ext>
                  </a:extLst>
                </p:cNvPr>
                <p:cNvGrpSpPr/>
                <p:nvPr/>
              </p:nvGrpSpPr>
              <p:grpSpPr>
                <a:xfrm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bg1"/>
                        </a:solidFill>
                        <a:ea typeface="맑은 고딕"/>
                      </a:rPr>
                      <a:t>2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967862" y="195829"/>
                  <a:ext cx="416307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US" altLang="ko-KR" sz="1000" b="1" dirty="0" err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맑은 고딕"/>
                      <a:cs typeface="Calibri"/>
                    </a:rPr>
                    <a:t>계획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7862" y="498614"/>
                  <a:ext cx="2379920" cy="6463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Agile Development</a:t>
                  </a:r>
                  <a:endParaRPr lang="en-US" dirty="0">
                    <a:solidFill>
                      <a:schemeClr val="bg2">
                        <a:lumMod val="25000"/>
                      </a:schemeClr>
                    </a:solidFill>
                    <a:ea typeface="+mn-lt"/>
                    <a:cs typeface="+mn-lt"/>
                  </a:endParaRPr>
                </a:p>
                <a:p>
                  <a:endPara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FB65747-DBEE-07B8-7687-EEF9BF36C108}"/>
                  </a:ext>
                </a:extLst>
              </p:cNvPr>
              <p:cNvGrpSpPr/>
              <p:nvPr/>
            </p:nvGrpSpPr>
            <p:grpSpPr>
              <a:xfrm>
                <a:off x="4153" y="3856"/>
                <a:ext cx="9131994" cy="6777944"/>
                <a:chOff x="4153" y="3856"/>
                <a:chExt cx="9131994" cy="6777944"/>
              </a:xfrm>
            </p:grpSpPr>
            <p:pic>
              <p:nvPicPr>
                <p:cNvPr id="22" name="그림 21" descr="텍스트, 표지판이(가) 표시된 사진&#10;&#10;자동 생성된 설명">
                  <a:extLst>
                    <a:ext uri="{FF2B5EF4-FFF2-40B4-BE49-F238E27FC236}">
                      <a16:creationId xmlns:a16="http://schemas.microsoft.com/office/drawing/2014/main" id="{786EC5E1-4C46-30B5-4356-A5AAC30CD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53" y="10834"/>
                  <a:ext cx="1833245" cy="347663"/>
                </a:xfrm>
                <a:prstGeom prst="rect">
                  <a:avLst/>
                </a:prstGeom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2FBB37D-F6D1-3F42-78D0-ED3457242AC5}"/>
                    </a:ext>
                  </a:extLst>
                </p:cNvPr>
                <p:cNvSpPr/>
                <p:nvPr/>
              </p:nvSpPr>
              <p:spPr>
                <a:xfrm>
                  <a:off x="6337300" y="6565899"/>
                  <a:ext cx="2743200" cy="2159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77EE1F72-FC20-0C72-F52E-0D2B33754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7347" y="3856"/>
                  <a:ext cx="1828800" cy="2762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5689A0-9430-3A18-4E93-EBE6925CF843}"/>
                </a:ext>
              </a:extLst>
            </p:cNvPr>
            <p:cNvGrpSpPr/>
            <p:nvPr/>
          </p:nvGrpSpPr>
          <p:grpSpPr>
            <a:xfrm>
              <a:off x="287428" y="1412736"/>
              <a:ext cx="8596415" cy="5300354"/>
              <a:chOff x="265016" y="1153720"/>
              <a:chExt cx="8596415" cy="530035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04C6047-68EA-647D-005D-C7601507C418}"/>
                  </a:ext>
                </a:extLst>
              </p:cNvPr>
              <p:cNvSpPr/>
              <p:nvPr/>
            </p:nvSpPr>
            <p:spPr>
              <a:xfrm>
                <a:off x="265016" y="1153720"/>
                <a:ext cx="8596415" cy="5300354"/>
              </a:xfrm>
              <a:prstGeom prst="rect">
                <a:avLst/>
              </a:prstGeom>
              <a:solidFill>
                <a:srgbClr val="1034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68580" tIns="34290" rIns="68580" bIns="3429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endParaRPr lang="ko-KR" altLang="en-US" sz="135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A123378-5427-4BCA-FAA6-4636FE005D59}"/>
                  </a:ext>
                </a:extLst>
              </p:cNvPr>
              <p:cNvSpPr/>
              <p:nvPr/>
            </p:nvSpPr>
            <p:spPr>
              <a:xfrm>
                <a:off x="446314" y="1328057"/>
                <a:ext cx="8229145" cy="4995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5E9E49-DE28-62B9-477C-790D9FC6C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692" y="1329282"/>
                <a:ext cx="8207046" cy="51067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878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#0 (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2022.04.04. ~ 2022.04.10.)   </a:t>
              </a:r>
              <a:r>
                <a:rPr lang="en-US" b="1" u="sng" dirty="0">
                  <a:solidFill>
                    <a:srgbClr val="1034A6"/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#1 - #2 - #3 - #4 - #5</a:t>
              </a:r>
              <a:endPara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5F9AB2-C39D-2A28-0E62-F65D123A7F1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15</a:t>
              </a:r>
              <a:endParaRPr lang="ko-KR" dirty="0"/>
            </a:p>
          </p:txBody>
        </p:sp>
        <p:sp>
          <p:nvSpPr>
            <p:cNvPr id="30" name="TextBox 1">
              <a:extLst>
                <a:ext uri="{FF2B5EF4-FFF2-40B4-BE49-F238E27FC236}">
                  <a16:creationId xmlns:a16="http://schemas.microsoft.com/office/drawing/2014/main" id="{D02A31FB-E80C-C7DF-4F4B-547E9704A3B7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97AA99-1273-CC32-CC68-3711517E2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05019"/>
              </p:ext>
            </p:extLst>
          </p:nvPr>
        </p:nvGraphicFramePr>
        <p:xfrm>
          <a:off x="260684" y="2450315"/>
          <a:ext cx="8595351" cy="28049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04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141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800" b="1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지능형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업계 동향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조사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지능형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관련 논문 및 학술지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조사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YOLOv5,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Deepsort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Openpose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등 기성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머신러닝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모델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조사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Sprint #1, #2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계획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수립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100%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E5A997-8E8D-F81E-5FED-FADA0446651C}"/>
              </a:ext>
            </a:extLst>
          </p:cNvPr>
          <p:cNvSpPr txBox="1"/>
          <p:nvPr/>
        </p:nvSpPr>
        <p:spPr>
          <a:xfrm>
            <a:off x="258418" y="2070100"/>
            <a:ext cx="4094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3B3838"/>
                </a:solidFill>
                <a:ea typeface="Malgun Gothic"/>
              </a:rPr>
              <a:t>시장 </a:t>
            </a:r>
            <a:r>
              <a:rPr lang="en-US" altLang="ko-KR" b="1" dirty="0">
                <a:solidFill>
                  <a:srgbClr val="3B3838"/>
                </a:solidFill>
                <a:latin typeface="Malgun Gothic"/>
              </a:rPr>
              <a:t>/ </a:t>
            </a:r>
            <a:r>
              <a:rPr lang="ko-KR" b="1" dirty="0">
                <a:solidFill>
                  <a:srgbClr val="3B3838"/>
                </a:solidFill>
                <a:ea typeface="Malgun Gothic"/>
              </a:rPr>
              <a:t>기술 사전조사</a:t>
            </a:r>
            <a:r>
              <a:rPr lang="en-US" altLang="ko-KR" b="1" dirty="0">
                <a:solidFill>
                  <a:srgbClr val="3B3838"/>
                </a:solidFill>
                <a:latin typeface="Malgun Gothic"/>
              </a:rPr>
              <a:t>, </a:t>
            </a:r>
            <a:r>
              <a:rPr lang="ko-KR" b="1" dirty="0">
                <a:solidFill>
                  <a:srgbClr val="3B3838"/>
                </a:solidFill>
                <a:ea typeface="Malgun Gothic"/>
              </a:rPr>
              <a:t>프로젝트 계획</a:t>
            </a:r>
            <a:r>
              <a:rPr lang="ko-KR" dirty="0">
                <a:latin typeface="Malgun Gothic"/>
                <a:ea typeface="Malgun Gothic"/>
              </a:rPr>
              <a:t>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0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#1 (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2022.04.11. ~ 2022.04.24.)  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</a:t>
              </a:r>
              <a:r>
                <a:rPr lang="en-US" b="1" u="sng" dirty="0">
                  <a:solidFill>
                    <a:srgbClr val="1034A6"/>
                  </a:solidFill>
                  <a:latin typeface="Malgun Gothic"/>
                  <a:ea typeface="Malgun Gothic"/>
                  <a:cs typeface="+mn-lt"/>
                </a:rPr>
                <a:t>#1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#2 - #3 - #4 - #5</a:t>
              </a:r>
              <a:endPara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5F9AB2-C39D-2A28-0E62-F65D123A7F1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16</a:t>
              </a:r>
              <a:endParaRPr lang="ko-KR" dirty="0"/>
            </a:p>
          </p:txBody>
        </p:sp>
        <p:sp>
          <p:nvSpPr>
            <p:cNvPr id="30" name="TextBox 1">
              <a:extLst>
                <a:ext uri="{FF2B5EF4-FFF2-40B4-BE49-F238E27FC236}">
                  <a16:creationId xmlns:a16="http://schemas.microsoft.com/office/drawing/2014/main" id="{D02A31FB-E80C-C7DF-4F4B-547E9704A3B7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1BAA92E-6917-35AC-EA2A-67DEBE737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94498"/>
              </p:ext>
            </p:extLst>
          </p:nvPr>
        </p:nvGraphicFramePr>
        <p:xfrm>
          <a:off x="270709" y="2440838"/>
          <a:ext cx="8595350" cy="329407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04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1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800" b="1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계획</a:t>
                      </a:r>
                      <a:endParaRPr lang="ko-KR" altLang="en-US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사람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을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인식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사용자가 원하는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금지구역을 설정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금지구역에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침입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하는 사람을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탐지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인식된 사람이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쓰러지는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 것을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탐지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Arial"/>
                        </a:rPr>
                        <a:t>.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 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인식된 사람이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배회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중인지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탐지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Arial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80%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EEB4AF-4D67-9D21-C5CB-C5E07B6CA243}"/>
              </a:ext>
            </a:extLst>
          </p:cNvPr>
          <p:cNvSpPr txBox="1"/>
          <p:nvPr/>
        </p:nvSpPr>
        <p:spPr>
          <a:xfrm>
            <a:off x="268356" y="2070734"/>
            <a:ext cx="374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3B3838"/>
                </a:solidFill>
                <a:latin typeface="Malgun Gothic"/>
              </a:rPr>
              <a:t>MVP </a:t>
            </a:r>
            <a:r>
              <a:rPr lang="ko-KR" b="1" dirty="0">
                <a:solidFill>
                  <a:srgbClr val="3B3838"/>
                </a:solidFill>
                <a:ea typeface="Malgun Gothic"/>
              </a:rPr>
              <a:t>프로토타입 범위 설정 및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46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#2 (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2022.04.25. ~ 2022.05.08.)  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#1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b="1" u="sng" dirty="0">
                  <a:solidFill>
                    <a:srgbClr val="1034A6"/>
                  </a:solidFill>
                  <a:latin typeface="Malgun Gothic"/>
                  <a:ea typeface="Malgun Gothic"/>
                  <a:cs typeface="+mn-lt"/>
                </a:rPr>
                <a:t>#2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#3 - #4 - #5</a:t>
              </a:r>
              <a:endPara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5F9AB2-C39D-2A28-0E62-F65D123A7F1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17</a:t>
              </a:r>
              <a:endParaRPr lang="ko-KR" dirty="0"/>
            </a:p>
          </p:txBody>
        </p:sp>
        <p:sp>
          <p:nvSpPr>
            <p:cNvPr id="30" name="TextBox 1">
              <a:extLst>
                <a:ext uri="{FF2B5EF4-FFF2-40B4-BE49-F238E27FC236}">
                  <a16:creationId xmlns:a16="http://schemas.microsoft.com/office/drawing/2014/main" id="{D02A31FB-E80C-C7DF-4F4B-547E9704A3B7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3C96A1-DEEC-9833-56A0-D6CBBF1F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17998"/>
              </p:ext>
            </p:extLst>
          </p:nvPr>
        </p:nvGraphicFramePr>
        <p:xfrm>
          <a:off x="279400" y="2451100"/>
          <a:ext cx="8582818" cy="32720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496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계획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인식된 사람이 </a:t>
                      </a:r>
                      <a:r>
                        <a:rPr lang="ko-KR" altLang="en-US" sz="1400" b="1" kern="1200" dirty="0" err="1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배회</a:t>
                      </a:r>
                      <a:r>
                        <a:rPr lang="ko-KR" altLang="en-US" sz="1400" b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중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탐지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금지구역별로 </a:t>
                      </a:r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를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부여해서 특정하여 관리할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CCTV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별로 </a:t>
                      </a:r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를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부여해서 특정하여 관리할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처리된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영상을 어디서든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볼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탐지된 이상행동을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관리자에게 경고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Arial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Arial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80%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647ECA-B0F7-9C63-091A-45E178C49E27}"/>
              </a:ext>
            </a:extLst>
          </p:cNvPr>
          <p:cNvSpPr txBox="1"/>
          <p:nvPr/>
        </p:nvSpPr>
        <p:spPr>
          <a:xfrm>
            <a:off x="270901" y="2077914"/>
            <a:ext cx="5748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3B3838"/>
                </a:solidFill>
                <a:ea typeface="Malgun Gothic"/>
              </a:rPr>
              <a:t>이상행동 탐지 알고리즘</a:t>
            </a:r>
            <a:r>
              <a:rPr lang="ko-KR" b="1" dirty="0">
                <a:solidFill>
                  <a:srgbClr val="3B3838"/>
                </a:solidFill>
                <a:latin typeface="Calibri"/>
                <a:ea typeface="Malgun Gothic"/>
                <a:cs typeface="Calibri"/>
              </a:rPr>
              <a:t> </a:t>
            </a:r>
            <a:r>
              <a:rPr lang="ko-KR" altLang="en-US" b="1" dirty="0">
                <a:solidFill>
                  <a:srgbClr val="3B3838"/>
                </a:solidFill>
                <a:latin typeface="Calibri"/>
                <a:ea typeface="Malgun Gothic"/>
                <a:cs typeface="Calibri"/>
              </a:rPr>
              <a:t>제작</a:t>
            </a:r>
            <a:r>
              <a:rPr lang="en-US" altLang="ko-KR" b="1" dirty="0">
                <a:solidFill>
                  <a:srgbClr val="3B3838"/>
                </a:solidFill>
                <a:latin typeface="Malgun Gothic"/>
                <a:ea typeface="맑은 고딕"/>
              </a:rPr>
              <a:t>, Standalone </a:t>
            </a:r>
            <a:r>
              <a:rPr lang="ko-KR" b="1" dirty="0">
                <a:solidFill>
                  <a:srgbClr val="3B3838"/>
                </a:solidFill>
                <a:ea typeface="Malgun Gothic"/>
              </a:rPr>
              <a:t>서버 구축</a:t>
            </a:r>
            <a:r>
              <a:rPr lang="ko-KR" dirty="0">
                <a:latin typeface="Malgun Gothic"/>
                <a:ea typeface="Malgun Gothic"/>
              </a:rPr>
              <a:t>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50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#3 (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2022.05.09. ~ 2022.05.22.)  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#1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#2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b="1" u="sng" dirty="0">
                  <a:solidFill>
                    <a:srgbClr val="1034A6"/>
                  </a:solidFill>
                  <a:latin typeface="Malgun Gothic"/>
                  <a:ea typeface="Malgun Gothic"/>
                  <a:cs typeface="+mn-lt"/>
                </a:rPr>
                <a:t>#3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 #4 - #5</a:t>
              </a:r>
              <a:endPara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777944"/>
            <a:chOff x="4153" y="3856"/>
            <a:chExt cx="9131994" cy="6777944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753ACBC-2D69-4DE0-1443-84DEB1F02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2292"/>
              </p:ext>
            </p:extLst>
          </p:nvPr>
        </p:nvGraphicFramePr>
        <p:xfrm>
          <a:off x="280736" y="1981838"/>
          <a:ext cx="8595359" cy="47348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0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계획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사용자 설정구역에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침입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하는 사람을 탐지한다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성능개선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6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사용자 설정구역에서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배회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중인 사람을 탐지한다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성능개선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6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인식된 사람이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쓰러지는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것을 탐지한다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성능개선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6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탐지된 이상행동을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관리자에게 경고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한다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6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탐지된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객체별로 고유의 </a:t>
                      </a:r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+mn-ea"/>
                          <a:cs typeface="Arial"/>
                        </a:rPr>
                        <a:t>id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를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 부여하여 특정할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Arial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Arial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034A6"/>
                          </a:solidFill>
                          <a:latin typeface="Malgun Gothic"/>
                          <a:ea typeface="Malgun Gothic"/>
                        </a:rPr>
                        <a:t>화재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를 </a:t>
                      </a:r>
                      <a:r>
                        <a:rPr lang="ko-KR" altLang="en-US" sz="1400" b="1" dirty="0">
                          <a:solidFill>
                            <a:srgbClr val="1034A6"/>
                          </a:solidFill>
                          <a:latin typeface="Malgun Gothic"/>
                          <a:ea typeface="Malgun Gothic"/>
                        </a:rPr>
                        <a:t>탐지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해서 관리자에게 경고한다</a:t>
                      </a:r>
                      <a:r>
                        <a:rPr lang="en-US" altLang="ko-KR" sz="1400" dirty="0">
                          <a:latin typeface="Malgun Gothic"/>
                        </a:rPr>
                        <a:t>.</a:t>
                      </a:r>
                      <a:endParaRPr lang="ko-KR" altLang="en-US" sz="1400" dirty="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Malgun Gothic"/>
                        </a:rPr>
                        <a:t>O</a:t>
                      </a:r>
                      <a:endParaRPr lang="ko-KR" alt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이상행동의 패턴을 </a:t>
                      </a:r>
                      <a:r>
                        <a:rPr lang="ko-KR" altLang="en-US" sz="1400" b="1" dirty="0">
                          <a:solidFill>
                            <a:srgbClr val="1034A6"/>
                          </a:solidFill>
                          <a:latin typeface="Malgun Gothic"/>
                          <a:ea typeface="Malgun Gothic"/>
                        </a:rPr>
                        <a:t>관리자가 분석</a:t>
                      </a:r>
                      <a:r>
                        <a:rPr lang="en-US" altLang="ko-KR" sz="14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034A6"/>
                          </a:solidFill>
                          <a:latin typeface="Malgun Gothic"/>
                          <a:ea typeface="Malgun Gothic"/>
                        </a:rPr>
                        <a:t>확인할 수 있게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 한다</a:t>
                      </a:r>
                      <a:r>
                        <a:rPr lang="en-US" altLang="ko-KR" sz="1400" dirty="0">
                          <a:latin typeface="Malgun Gothic"/>
                        </a:rPr>
                        <a:t>.</a:t>
                      </a:r>
                      <a:endParaRPr lang="ko-KR" altLang="en-US" sz="1400" dirty="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Malgun Gothic"/>
                        </a:rPr>
                        <a:t>O</a:t>
                      </a:r>
                      <a:endParaRPr lang="ko-KR" alt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353022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Malgun Gothic"/>
                        </a:rPr>
                        <a:t>Spark / Kafka </a:t>
                      </a:r>
                      <a:r>
                        <a:rPr lang="ko-KR" altLang="en-US" sz="1400" b="1" dirty="0">
                          <a:solidFill>
                            <a:srgbClr val="1034A6"/>
                          </a:solidFill>
                          <a:latin typeface="Malgun Gothic"/>
                          <a:ea typeface="Malgun Gothic"/>
                        </a:rPr>
                        <a:t>클러스터 시스템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을 구축한다</a:t>
                      </a:r>
                      <a:r>
                        <a:rPr lang="en-US" altLang="ko-KR" sz="1400" dirty="0">
                          <a:latin typeface="Malgun Gothic"/>
                        </a:rPr>
                        <a:t>. (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</a:rPr>
                        <a:t>개발자</a:t>
                      </a:r>
                      <a:r>
                        <a:rPr lang="en-US" altLang="ko-KR" sz="1400" dirty="0">
                          <a:latin typeface="Malgun Gothic"/>
                        </a:rPr>
                        <a:t>)</a:t>
                      </a:r>
                      <a:endParaRPr lang="ko-KR" altLang="en-US" sz="1400" dirty="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Malgun Gothic"/>
                        </a:rPr>
                        <a:t>O</a:t>
                      </a:r>
                      <a:endParaRPr lang="ko-KR" alt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27861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다중 구역 설정 기능을 구현하여 침입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배회 등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기능별 다중 구역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을 설정할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Malgun Gothic"/>
                        </a:rPr>
                        <a:t>O</a:t>
                      </a:r>
                      <a:endParaRPr lang="ko-KR" altLang="en-US" sz="1800" b="1">
                        <a:solidFill>
                          <a:schemeClr val="accent5">
                            <a:lumMod val="7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11256"/>
                  </a:ext>
                </a:extLst>
              </a:tr>
              <a:tr h="425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100%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28388" marB="28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582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46D9F-0BA8-386D-759A-2947B363E934}"/>
              </a:ext>
            </a:extLst>
          </p:cNvPr>
          <p:cNvSpPr txBox="1"/>
          <p:nvPr/>
        </p:nvSpPr>
        <p:spPr>
          <a:xfrm>
            <a:off x="268357" y="1614003"/>
            <a:ext cx="5486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rgbClr val="3B3838"/>
                </a:solidFill>
                <a:ea typeface="Malgun Gothic"/>
              </a:rPr>
              <a:t>이상행동 탐지 성능 강화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,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분산 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Cluster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서버 구축</a:t>
            </a:r>
            <a:r>
              <a:rPr lang="ko-KR">
                <a:latin typeface="Malgun Gothic"/>
                <a:ea typeface="Malgun Gothic"/>
              </a:rPr>
              <a:t>​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#4 (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2022.05.23. ~ 2022.06.05.)  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#1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#2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#3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 </a:t>
              </a:r>
              <a:r>
                <a:rPr lang="en-US" b="1" u="sng" dirty="0">
                  <a:solidFill>
                    <a:srgbClr val="1034A6"/>
                  </a:solidFill>
                  <a:latin typeface="Malgun Gothic"/>
                  <a:ea typeface="Malgun Gothic"/>
                  <a:cs typeface="+mn-lt"/>
                </a:rPr>
                <a:t>#4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#5</a:t>
              </a:r>
              <a:endParaRPr lang="en-US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777944"/>
            <a:chOff x="4153" y="3856"/>
            <a:chExt cx="9131994" cy="6777944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9E1D82-A6AF-A4AA-C166-1185218D670E}"/>
              </a:ext>
            </a:extLst>
          </p:cNvPr>
          <p:cNvSpPr txBox="1"/>
          <p:nvPr/>
        </p:nvSpPr>
        <p:spPr>
          <a:xfrm>
            <a:off x="6090643" y="6555358"/>
            <a:ext cx="42926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ea typeface="맑은 고딕"/>
                <a:cs typeface="Calibri"/>
              </a:rPr>
              <a:t>19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E22E7-75D3-3AAC-8C2F-27A52F6EFAF1}"/>
              </a:ext>
            </a:extLst>
          </p:cNvPr>
          <p:cNvSpPr txBox="1"/>
          <p:nvPr/>
        </p:nvSpPr>
        <p:spPr>
          <a:xfrm>
            <a:off x="2888338" y="6586473"/>
            <a:ext cx="331034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Real Time SMART CCTV Solution_산학2조 HOT6</a:t>
            </a:r>
            <a:endParaRPr lang="en-US" altLang="ko-KR" sz="1200" b="1">
              <a:solidFill>
                <a:schemeClr val="tx2">
                  <a:lumMod val="60000"/>
                  <a:lumOff val="40000"/>
                </a:schemeClr>
              </a:solidFill>
              <a:ea typeface="맑은 고딕"/>
              <a:cs typeface="Calibri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A0C2F4-DB7F-C9DD-D106-85C992508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32079"/>
              </p:ext>
            </p:extLst>
          </p:nvPr>
        </p:nvGraphicFramePr>
        <p:xfrm>
          <a:off x="270710" y="2429903"/>
          <a:ext cx="8595357" cy="32720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0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1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계획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처리된 영상을 웹 사이트에서 볼 수 있는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웹 </a:t>
                      </a:r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구축</a:t>
                      </a:r>
                      <a:endParaRPr lang="ko-KR" dirty="0"/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시스템 성능테스트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및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최소 사양 규정 정의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알고리즘 코드 정리 및 </a:t>
                      </a:r>
                      <a:r>
                        <a:rPr lang="ko-KR" altLang="en-US" sz="1400" b="1" kern="1200" dirty="0" err="1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코드북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작성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KISA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인증기준 이상행동 탐지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모델 성능평가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이상행동 탐지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후처리가 된 이미지를 웹에서 조회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Arial"/>
                        </a:rPr>
                        <a:t>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Arial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Arial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  <a:endParaRPr lang="ko-KR" dirty="0"/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80%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3E38621-1401-A2AF-96A7-B3BD0934105C}"/>
              </a:ext>
            </a:extLst>
          </p:cNvPr>
          <p:cNvSpPr txBox="1"/>
          <p:nvPr/>
        </p:nvSpPr>
        <p:spPr>
          <a:xfrm>
            <a:off x="268356" y="2049774"/>
            <a:ext cx="5267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rgbClr val="3B3838"/>
                </a:solidFill>
                <a:ea typeface="Malgun Gothic"/>
              </a:rPr>
              <a:t>관리자용 웹 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UI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구축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,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모델 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/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서버 성능 평가</a:t>
            </a:r>
            <a:r>
              <a:rPr lang="ko-KR">
                <a:latin typeface="Malgun Gothic"/>
                <a:ea typeface="Malgun Gothic"/>
              </a:rPr>
              <a:t>​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7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62F2BE9-8207-6C10-E880-6C5EA44DDCBE}"/>
              </a:ext>
            </a:extLst>
          </p:cNvPr>
          <p:cNvGrpSpPr/>
          <p:nvPr/>
        </p:nvGrpSpPr>
        <p:grpSpPr>
          <a:xfrm>
            <a:off x="4153" y="-757"/>
            <a:ext cx="9159943" cy="6870072"/>
            <a:chOff x="4153" y="-757"/>
            <a:chExt cx="9159943" cy="6870072"/>
          </a:xfrm>
        </p:grpSpPr>
        <p:sp>
          <p:nvSpPr>
            <p:cNvPr id="25" name="직각 삼각형 24"/>
            <p:cNvSpPr/>
            <p:nvPr/>
          </p:nvSpPr>
          <p:spPr>
            <a:xfrm flipH="1">
              <a:off x="5890540" y="868565"/>
              <a:ext cx="3268277" cy="600075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68580" tIns="34290" rIns="68580" bIns="3429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1350"/>
            </a:p>
          </p:txBody>
        </p:sp>
        <p:sp>
          <p:nvSpPr>
            <p:cNvPr id="26" name="직각 삼각형 25"/>
            <p:cNvSpPr/>
            <p:nvPr/>
          </p:nvSpPr>
          <p:spPr>
            <a:xfrm flipH="1" flipV="1">
              <a:off x="5786917" y="-757"/>
              <a:ext cx="3377179" cy="5973366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68580" tIns="34290" rIns="68580" bIns="3429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1350"/>
            </a:p>
          </p:txBody>
        </p:sp>
        <p:pic>
          <p:nvPicPr>
            <p:cNvPr id="44" name="그림 5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8A05ED2F-E549-D595-DF66-6F05E1167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7388AB8-E059-5789-C18E-7E5EB81696EA}"/>
                </a:ext>
              </a:extLst>
            </p:cNvPr>
            <p:cNvGrpSpPr/>
            <p:nvPr/>
          </p:nvGrpSpPr>
          <p:grpSpPr>
            <a:xfrm>
              <a:off x="415243" y="476968"/>
              <a:ext cx="6409665" cy="6318527"/>
              <a:chOff x="415243" y="476968"/>
              <a:chExt cx="6409665" cy="631852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15243" y="476968"/>
                <a:ext cx="1938826" cy="5341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rgbClr val="1034A6"/>
                    </a:solidFill>
                    <a:latin typeface="맑은 고딕"/>
                    <a:ea typeface="맑은 고딕"/>
                    <a:cs typeface="Calibri"/>
                  </a:rPr>
                  <a:t>Contents</a:t>
                </a:r>
                <a:endParaRPr lang="ko-KR" altLang="en-US" sz="2800" b="1">
                  <a:solidFill>
                    <a:srgbClr val="1034A6"/>
                  </a:solidFill>
                  <a:latin typeface="맑은 고딕"/>
                  <a:ea typeface="맑은 고딕"/>
                  <a:cs typeface="Calibri"/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 flipV="1">
                <a:off x="490908" y="969688"/>
                <a:ext cx="1582113" cy="10886"/>
              </a:xfrm>
              <a:prstGeom prst="line">
                <a:avLst/>
              </a:prstGeom>
              <a:ln w="57150">
                <a:solidFill>
                  <a:srgbClr val="1034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61D0356-26B7-24FD-4B6A-5F392C2D6775}"/>
                  </a:ext>
                </a:extLst>
              </p:cNvPr>
              <p:cNvGrpSpPr/>
              <p:nvPr/>
            </p:nvGrpSpPr>
            <p:grpSpPr>
              <a:xfrm>
                <a:off x="484527" y="1152689"/>
                <a:ext cx="6340381" cy="5642806"/>
                <a:chOff x="1257413" y="1109146"/>
                <a:chExt cx="6340381" cy="5642806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3954135" y="3886972"/>
                  <a:ext cx="2800583" cy="79753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OpenCV </a:t>
                  </a: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cs typeface="Calibri" panose="020F0502020204030204"/>
                  </a:endParaRPr>
                </a:p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Noto Sans CJK KR Thin"/>
                      <a:cs typeface="Arial"/>
                    </a:rPr>
                    <a:t>YOLOv5</a:t>
                  </a:r>
                </a:p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sz="1200" spc="-113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DeepSORT</a:t>
                  </a:r>
                  <a:r>
                    <a:rPr 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 </a:t>
                  </a:r>
                  <a:endParaRPr lang="en-US" altLang="ko-KR" sz="1200" spc="-113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Arial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3971213" y="2049166"/>
                  <a:ext cx="2345803" cy="80305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+mn-lt"/>
                      <a:cs typeface="Arial"/>
                    </a:rPr>
                    <a:t>MVP</a:t>
                  </a:r>
                  <a:endParaRPr lang="ko-KR">
                    <a:cs typeface="Calibri" panose="020F0502020204030204"/>
                  </a:endParaRPr>
                </a:p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+mn-lt"/>
                      <a:cs typeface="Arial"/>
                    </a:rPr>
                    <a:t>Agile Development</a:t>
                  </a:r>
                </a:p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Noto Sans CJK KR Thin"/>
                      <a:cs typeface="Arial"/>
                    </a:rPr>
                    <a:t>Sprint #0 ~ #5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3947019" y="5494051"/>
                  <a:ext cx="1481535" cy="32240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35255" lvl="0" indent="-135255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프로젝트를 마치며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932537" y="6170662"/>
                  <a:ext cx="1230018" cy="58129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35255" lvl="0" indent="-135255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질문 및 답변</a:t>
                  </a:r>
                </a:p>
                <a:p>
                  <a:pPr marL="135255" lvl="0" indent="-135255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피드백</a:t>
                  </a:r>
                  <a:endParaRPr lang="en-US" altLang="ko-KR" sz="1200" spc="-113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Arial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3948289" y="5836536"/>
                  <a:ext cx="1627346" cy="32828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35255" lvl="0" indent="-135255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Noto Sans CJK KR Thin"/>
                      <a:cs typeface="Arial"/>
                    </a:rPr>
                    <a:t>HOT6 </a:t>
                  </a: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웹사이트 시연</a:t>
                  </a:r>
                  <a:endParaRPr lang="en-US" altLang="ko-KR" sz="1200" spc="-113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Arial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1261647" y="1475716"/>
                  <a:ext cx="1236133" cy="366858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1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 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개요</a:t>
                  </a:r>
                  <a:endParaRPr lang="ko-KR">
                    <a:solidFill>
                      <a:schemeClr val="bg2">
                        <a:lumMod val="25000"/>
                      </a:schemeClr>
                    </a:solidFill>
                    <a:cs typeface="Calibri"/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1261648" y="1109146"/>
                  <a:ext cx="1938867" cy="361955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 </a:t>
                  </a:r>
                  <a:r>
                    <a:rPr lang="ko-KR" altLang="en-US" b="1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Team</a:t>
                  </a: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 HOT6</a:t>
                  </a:r>
                  <a:endParaRPr lang="ko-KR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Noto Sans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1268300" y="2041348"/>
                  <a:ext cx="2428875" cy="439400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2</a:t>
                  </a:r>
                  <a:r>
                    <a:rPr lang="ko-KR" altLang="en-US" b="1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 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Calibri"/>
                    </a:rPr>
                    <a:t>계획</a:t>
                  </a:r>
                  <a:endParaRPr lang="ko-KR" sz="1600" b="1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+mn-lt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1261648" y="2864619"/>
                  <a:ext cx="2944283" cy="359082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3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 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시스템</a:t>
                  </a:r>
                  <a:endParaRPr lang="ko-KR" altLang="en-US" sz="160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1262857" y="3903031"/>
                  <a:ext cx="1770592" cy="358479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4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 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모델</a:t>
                  </a:r>
                  <a:endParaRPr lang="en-US" sz="160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+mn-lt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1261646" y="5500406"/>
                  <a:ext cx="1191684" cy="363655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6 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후기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1262856" y="5847417"/>
                  <a:ext cx="1152526" cy="363586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7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 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시연</a:t>
                  </a:r>
                  <a:endParaRPr lang="en-US" sz="160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+mn-lt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1264126" y="6181871"/>
                  <a:ext cx="1351493" cy="358878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8 </a:t>
                  </a: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Q&amp;A</a:t>
                  </a:r>
                  <a:endParaRPr lang="ko-KR" altLang="en-US" sz="1600" b="1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Noto Sans"/>
                  </a:endParaRPr>
                </a:p>
              </p:txBody>
            </p:sp>
            <p:cxnSp>
              <p:nvCxnSpPr>
                <p:cNvPr id="103" name="직선 화살표 연결선 102"/>
                <p:cNvCxnSpPr/>
                <p:nvPr/>
              </p:nvCxnSpPr>
              <p:spPr>
                <a:xfrm>
                  <a:off x="1342081" y="1464163"/>
                  <a:ext cx="5962887" cy="847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"/>
                <p:cNvSpPr txBox="1"/>
                <p:nvPr/>
              </p:nvSpPr>
              <p:spPr>
                <a:xfrm>
                  <a:off x="3967477" y="1457508"/>
                  <a:ext cx="3630317" cy="54598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배경</a:t>
                  </a:r>
                  <a:endParaRPr lang="ko-KR" dirty="0">
                    <a:solidFill>
                      <a:schemeClr val="bg2">
                        <a:lumMod val="25000"/>
                      </a:schemeClr>
                    </a:solidFill>
                    <a:cs typeface="Calibri" panose="020F0502020204030204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CCTV</a:t>
                  </a: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 사용자 현황 / 문제제기 / 대안제시 / 기대효과</a:t>
                  </a:r>
                </a:p>
              </p:txBody>
            </p:sp>
            <p:sp>
              <p:nvSpPr>
                <p:cNvPr id="109" name="TextBox 1"/>
                <p:cNvSpPr txBox="1"/>
                <p:nvPr/>
              </p:nvSpPr>
              <p:spPr>
                <a:xfrm>
                  <a:off x="3944954" y="2852885"/>
                  <a:ext cx="2748675" cy="102611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SW</a:t>
                  </a: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 배치도</a:t>
                  </a:r>
                  <a:endParaRPr lang="en-US" sz="1200" spc="-113" dirty="0">
                    <a:solidFill>
                      <a:schemeClr val="bg2">
                        <a:lumMod val="25000"/>
                      </a:schemeClr>
                    </a:solidFill>
                    <a:ea typeface="+mn-lt"/>
                    <a:cs typeface="+mn-lt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HW</a:t>
                  </a: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 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/</a:t>
                  </a: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 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Cluster</a:t>
                  </a: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Arial"/>
                    </a:rPr>
                    <a:t> 구성도</a:t>
                  </a:r>
                  <a:endParaRPr lang="en-US" dirty="0">
                    <a:solidFill>
                      <a:schemeClr val="bg2">
                        <a:lumMod val="25000"/>
                      </a:schemeClr>
                    </a:solidFill>
                    <a:cs typeface="Calibri" panose="020F0502020204030204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en-US" altLang="ko-KR" sz="1200" spc="-113" dirty="0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개념적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 / </a:t>
                  </a:r>
                  <a:r>
                    <a:rPr lang="en-US" altLang="ko-KR" sz="1200" spc="-113" dirty="0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논리적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 </a:t>
                  </a:r>
                  <a:r>
                    <a:rPr lang="en-US" altLang="ko-KR" sz="1200" spc="-113" dirty="0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시스템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 </a:t>
                  </a:r>
                  <a:r>
                    <a:rPr lang="en-US" altLang="ko-KR" sz="1200" spc="-113" dirty="0" err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구성도</a:t>
                  </a:r>
                  <a:r>
                    <a:rPr lang="en-US" altLang="ko-KR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 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 panose="020F0502020204030204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물리적 시스템 구성도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3959189" y="1180211"/>
                  <a:ext cx="931334" cy="276999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marL="171450" lvl="0" indent="-171450">
                    <a:buFont typeface="Wingdings"/>
                    <a:buChar char="§"/>
                    <a:defRPr/>
                  </a:pP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rPr>
                    <a:t>팀 소개</a:t>
                  </a:r>
                  <a:endParaRPr lang="ko-KR">
                    <a:solidFill>
                      <a:schemeClr val="bg2">
                        <a:lumMod val="25000"/>
                      </a:schemeClr>
                    </a:solidFill>
                    <a:cs typeface="Calibri" panose="020F0502020204030204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1257413" y="4729787"/>
                  <a:ext cx="2664884" cy="359156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0</a:t>
                  </a:r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5</a:t>
                  </a:r>
                  <a:r>
                    <a:rPr lang="ko-KR" altLang="en-US" b="1">
                      <a:solidFill>
                        <a:schemeClr val="bg1"/>
                      </a:solidFill>
                      <a:latin typeface="맑은 고딕"/>
                      <a:ea typeface="맑은 고딕"/>
                      <a:cs typeface="Noto Sans"/>
                    </a:rPr>
                    <a:t> </a:t>
                  </a:r>
                  <a:r>
                    <a:rPr lang="ko-KR" altLang="en-US" sz="16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Noto Sans"/>
                    </a:rPr>
                    <a:t>알고리즘</a:t>
                  </a:r>
                  <a:endParaRPr lang="en-US" sz="160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+mn-lt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3945592" y="4700148"/>
                  <a:ext cx="2681733" cy="791627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이상행동</a:t>
                  </a:r>
                  <a:r>
                    <a:rPr 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 </a:t>
                  </a: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Arial"/>
                    </a:rPr>
                    <a:t>정의</a:t>
                  </a:r>
                  <a:endParaRPr lang="ko-KR">
                    <a:solidFill>
                      <a:schemeClr val="bg2">
                        <a:lumMod val="25000"/>
                      </a:schemeClr>
                    </a:solidFill>
                    <a:cs typeface="Calibri" panose="020F0502020204030204"/>
                  </a:endParaRPr>
                </a:p>
                <a:p>
                  <a:pPr marL="17145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Noto Sans CJK KR Thin"/>
                      <a:cs typeface="Calibri"/>
                    </a:rPr>
                    <a:t>침입 </a:t>
                  </a: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Noto Sans CJK KR Thin"/>
                      <a:cs typeface="Calibri"/>
                    </a:rPr>
                    <a:t>/</a:t>
                  </a: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Noto Sans CJK KR Thin"/>
                      <a:cs typeface="Calibri"/>
                    </a:rPr>
                    <a:t> 배회 </a:t>
                  </a:r>
                  <a:r>
                    <a:rPr lang="en-US" altLang="ko-KR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Noto Sans CJK KR Thin"/>
                      <a:cs typeface="Calibri"/>
                    </a:rPr>
                    <a:t>/</a:t>
                  </a: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Noto Sans CJK KR Thin"/>
                      <a:cs typeface="Calibri"/>
                    </a:rPr>
                    <a:t> 쓰러짐 / 화재</a:t>
                  </a:r>
                </a:p>
                <a:p>
                  <a:pPr marL="171450" lvl="0" indent="-171450">
                    <a:lnSpc>
                      <a:spcPct val="130000"/>
                    </a:lnSpc>
                    <a:buFont typeface="Wingdings"/>
                    <a:buChar char="§"/>
                    <a:defRPr/>
                  </a:pPr>
                  <a:r>
                    <a:rPr lang="ko-KR" altLang="en-US" sz="1200" spc="-113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맑은 고딕"/>
                      <a:cs typeface="Calibri"/>
                    </a:rPr>
                    <a:t>성능 평가 결과</a:t>
                  </a:r>
                  <a:endParaRPr lang="en-US" altLang="ko-KR">
                    <a:cs typeface="Calibri" panose="020F0502020204030204"/>
                  </a:endParaRPr>
                </a:p>
              </p:txBody>
            </p: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DB44F385-F18D-2877-B094-154A4B15D3EB}"/>
                    </a:ext>
                  </a:extLst>
                </p:cNvPr>
                <p:cNvCxnSpPr/>
                <p:nvPr/>
              </p:nvCxnSpPr>
              <p:spPr>
                <a:xfrm>
                  <a:off x="1333298" y="2865001"/>
                  <a:ext cx="5962886" cy="22619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B4152ACC-1C70-57CF-29E4-F1C75300C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42468" y="3840195"/>
                  <a:ext cx="5952000" cy="42695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40C43EA1-9EA5-D905-6B73-31DBB28BC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552" y="5487256"/>
                  <a:ext cx="5952000" cy="847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9F982548-ED0E-3044-8175-DC23A9B73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44574" y="6172998"/>
                  <a:ext cx="5962886" cy="20923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40E23644-A557-B114-80EF-F2A5CFE8D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1562" y="5819706"/>
                  <a:ext cx="5952000" cy="11733"/>
                </a:xfrm>
                <a:prstGeom prst="straightConnector1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" name="그림 3">
              <a:extLst>
                <a:ext uri="{FF2B5EF4-FFF2-40B4-BE49-F238E27FC236}">
                  <a16:creationId xmlns:a16="http://schemas.microsoft.com/office/drawing/2014/main" id="{D8FEEEE7-2E56-0B0F-15C6-8FCB732F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5F8579-BC83-02A8-449D-9E5FAD94BDDD}"/>
              </a:ext>
            </a:extLst>
          </p:cNvPr>
          <p:cNvGrpSpPr/>
          <p:nvPr/>
        </p:nvGrpSpPr>
        <p:grpSpPr>
          <a:xfrm>
            <a:off x="2221" y="642977"/>
            <a:ext cx="9145996" cy="672117"/>
            <a:chOff x="253791" y="195829"/>
            <a:chExt cx="8631019" cy="67211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B232B4-B306-76E2-B8CC-82C33D77E5B3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2</a:t>
                </a:r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67862" y="195829"/>
              <a:ext cx="416307" cy="24622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rPr>
                <a:t>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104" y="498614"/>
              <a:ext cx="810870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Sprint #5 (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수행 기간 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: 2022.06.06. ~ 2022.06.15.)  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#0</a:t>
              </a:r>
              <a:r>
                <a:rPr lang="en-US" b="1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 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#1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#2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#3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 </a:t>
              </a:r>
              <a:r>
                <a:rPr lang="en-US" u="sng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#4</a:t>
              </a:r>
              <a:r>
                <a:rPr lang="en-US" u="sng" dirty="0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Malgun Gothic"/>
                  <a:cs typeface="+mn-lt"/>
                </a:rPr>
                <a:t> - </a:t>
              </a:r>
              <a:r>
                <a:rPr lang="en-US" b="1" u="sng" dirty="0">
                  <a:solidFill>
                    <a:schemeClr val="accent5">
                      <a:lumMod val="75000"/>
                    </a:schemeClr>
                  </a:solidFill>
                  <a:latin typeface="Malgun Gothic"/>
                  <a:ea typeface="Malgun Gothic"/>
                  <a:cs typeface="+mn-lt"/>
                </a:rPr>
                <a:t>#5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B65747-DBEE-07B8-7687-EEF9BF36C108}"/>
              </a:ext>
            </a:extLst>
          </p:cNvPr>
          <p:cNvGrpSpPr/>
          <p:nvPr/>
        </p:nvGrpSpPr>
        <p:grpSpPr>
          <a:xfrm>
            <a:off x="4153" y="3856"/>
            <a:ext cx="9131994" cy="6777944"/>
            <a:chOff x="4153" y="3856"/>
            <a:chExt cx="9131994" cy="6777944"/>
          </a:xfrm>
        </p:grpSpPr>
        <p:pic>
          <p:nvPicPr>
            <p:cNvPr id="22" name="그림 21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786EC5E1-4C46-30B5-4356-A5AAC30C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FBB37D-F6D1-3F42-78D0-ED3457242AC5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7EE1F72-FC20-0C72-F52E-0D2B3375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9E1D82-A6AF-A4AA-C166-1185218D670E}"/>
              </a:ext>
            </a:extLst>
          </p:cNvPr>
          <p:cNvSpPr txBox="1"/>
          <p:nvPr/>
        </p:nvSpPr>
        <p:spPr>
          <a:xfrm>
            <a:off x="6090643" y="6555358"/>
            <a:ext cx="42926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ea typeface="맑은 고딕"/>
                <a:cs typeface="Calibri"/>
              </a:rPr>
              <a:t>20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E22E7-75D3-3AAC-8C2F-27A52F6EFAF1}"/>
              </a:ext>
            </a:extLst>
          </p:cNvPr>
          <p:cNvSpPr txBox="1"/>
          <p:nvPr/>
        </p:nvSpPr>
        <p:spPr>
          <a:xfrm>
            <a:off x="2888338" y="6586473"/>
            <a:ext cx="331034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Real Time SMART CCTV Solution_산학2조 HOT6</a:t>
            </a:r>
            <a:endParaRPr lang="en-US" altLang="ko-KR" sz="1200" b="1">
              <a:solidFill>
                <a:schemeClr val="tx2">
                  <a:lumMod val="60000"/>
                  <a:lumOff val="40000"/>
                </a:schemeClr>
              </a:solidFill>
              <a:ea typeface="맑은 고딕"/>
              <a:cs typeface="Calibri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10AA8B-C48C-486E-C76F-E1C86518C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186774"/>
              </p:ext>
            </p:extLst>
          </p:nvPr>
        </p:nvGraphicFramePr>
        <p:xfrm>
          <a:off x="280650" y="2434339"/>
          <a:ext cx="8595350" cy="23377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504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계획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달성여부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달성율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웹 </a:t>
                      </a:r>
                      <a:r>
                        <a:rPr lang="en-US" altLang="ko-KR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기반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성능테스트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시스템 안정성 테스트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개발자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O</a:t>
                      </a:r>
                      <a:endParaRPr lang="ko-KR" altLang="en-US" sz="18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5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이상행동 탐지 </a:t>
                      </a:r>
                      <a:r>
                        <a:rPr lang="ko-KR" altLang="en-US" sz="1400" b="1" kern="1200" dirty="0">
                          <a:solidFill>
                            <a:srgbClr val="1034A6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후처리가 된 이미지를 웹에서 조회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  <a:cs typeface="+mn-cs"/>
                        </a:rPr>
                        <a:t>할 수 있다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Malgun Gothic"/>
                          <a:ea typeface="Malgun Gothic"/>
                        </a:rPr>
                        <a:t>결과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1034A6"/>
                          </a:solidFill>
                          <a:latin typeface="Malgun Gothic"/>
                        </a:rPr>
                        <a:t>67%</a:t>
                      </a:r>
                      <a:endParaRPr lang="ko-KR" altLang="en-US" sz="18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2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F80A34-6C41-2523-B39F-088012450A9D}"/>
              </a:ext>
            </a:extLst>
          </p:cNvPr>
          <p:cNvSpPr txBox="1"/>
          <p:nvPr/>
        </p:nvSpPr>
        <p:spPr>
          <a:xfrm>
            <a:off x="249664" y="5519996"/>
            <a:ext cx="8627934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휴먼명조"/>
              </a:rPr>
              <a:t>User story </a:t>
            </a:r>
            <a:r>
              <a:rPr lang="ko-KR" altLang="en-US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Malgun Gothic"/>
              </a:rPr>
              <a:t>총</a:t>
            </a:r>
            <a:r>
              <a:rPr lang="en-US" altLang="ko-KR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휴먼명조"/>
              </a:rPr>
              <a:t> 31</a:t>
            </a:r>
            <a:r>
              <a:rPr lang="ko-KR" altLang="en-US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Malgun Gothic"/>
              </a:rPr>
              <a:t>개 중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Malgun Gothic"/>
                <a:ea typeface="Malgun Gothic"/>
              </a:rPr>
              <a:t> </a:t>
            </a:r>
            <a:r>
              <a:rPr lang="en-US" altLang="ko-KR" sz="2400" b="1" kern="0" spc="0" dirty="0">
                <a:solidFill>
                  <a:srgbClr val="FF0000"/>
                </a:solidFill>
                <a:effectLst/>
                <a:latin typeface="Malgun Gothic"/>
                <a:ea typeface="휴먼명조"/>
              </a:rPr>
              <a:t>30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Malgun Gothic"/>
                <a:ea typeface="Malgun Gothic"/>
              </a:rPr>
              <a:t>개 달성</a:t>
            </a:r>
            <a:r>
              <a:rPr lang="en-US" altLang="ko-KR" sz="2400" b="1" kern="0" dirty="0">
                <a:solidFill>
                  <a:srgbClr val="FF0000"/>
                </a:solidFill>
                <a:latin typeface="Malgun Gothic"/>
                <a:ea typeface="휴먼명조"/>
              </a:rPr>
              <a:t>!</a:t>
            </a:r>
            <a:r>
              <a:rPr lang="en-US" altLang="ko-KR" sz="2400" b="1" kern="0" dirty="0">
                <a:solidFill>
                  <a:schemeClr val="bg2">
                    <a:lumMod val="25000"/>
                  </a:schemeClr>
                </a:solidFill>
                <a:latin typeface="Malgun Gothic"/>
                <a:ea typeface="휴먼명조"/>
              </a:rPr>
              <a:t>    </a:t>
            </a:r>
            <a:r>
              <a:rPr lang="ko-KR" altLang="en-US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Malgun Gothic"/>
              </a:rPr>
              <a:t>최종 </a:t>
            </a:r>
            <a:r>
              <a:rPr lang="ko-KR" altLang="en-US" sz="2400" b="1" kern="0" spc="0" dirty="0" err="1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Malgun Gothic"/>
              </a:rPr>
              <a:t>달성률</a:t>
            </a:r>
            <a:r>
              <a:rPr lang="ko-KR" altLang="en-US" sz="2400" b="1" kern="0" spc="0" dirty="0">
                <a:solidFill>
                  <a:schemeClr val="bg2">
                    <a:lumMod val="25000"/>
                  </a:schemeClr>
                </a:solidFill>
                <a:effectLst/>
                <a:latin typeface="Malgun Gothic"/>
                <a:ea typeface="Malgun Gothic"/>
              </a:rPr>
              <a:t> </a:t>
            </a:r>
            <a:r>
              <a:rPr lang="en-US" altLang="ko-KR" sz="2400" b="1" kern="0" spc="0" dirty="0">
                <a:solidFill>
                  <a:srgbClr val="FF0000"/>
                </a:solidFill>
                <a:effectLst/>
                <a:latin typeface="Malgun Gothic"/>
                <a:ea typeface="휴먼명조"/>
              </a:rPr>
              <a:t>96.8%</a:t>
            </a:r>
            <a:endParaRPr lang="ko-KR" altLang="en-US" sz="2400" b="1" kern="100" spc="0">
              <a:solidFill>
                <a:srgbClr val="FF0000"/>
              </a:solidFill>
              <a:effectLst/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73AC0-E72C-AA5E-D63D-6BC9C3D88B64}"/>
              </a:ext>
            </a:extLst>
          </p:cNvPr>
          <p:cNvSpPr txBox="1"/>
          <p:nvPr/>
        </p:nvSpPr>
        <p:spPr>
          <a:xfrm>
            <a:off x="279242" y="2054212"/>
            <a:ext cx="4293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rgbClr val="3B3838"/>
                </a:solidFill>
                <a:ea typeface="Malgun Gothic"/>
              </a:rPr>
              <a:t>웹 </a:t>
            </a:r>
            <a:r>
              <a:rPr lang="en-US" altLang="ko-KR" b="1">
                <a:solidFill>
                  <a:srgbClr val="3B3838"/>
                </a:solidFill>
                <a:latin typeface="Malgun Gothic"/>
              </a:rPr>
              <a:t>UI, </a:t>
            </a:r>
            <a:r>
              <a:rPr lang="ko-KR" b="1">
                <a:solidFill>
                  <a:srgbClr val="3B3838"/>
                </a:solidFill>
                <a:ea typeface="Malgun Gothic"/>
              </a:rPr>
              <a:t>서버 시스템 성능 평가 및 수정</a:t>
            </a:r>
            <a:r>
              <a:rPr lang="ko-KR">
                <a:latin typeface="Malgun Gothic"/>
                <a:ea typeface="Malgun Gothic"/>
              </a:rPr>
              <a:t>​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5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CBC707-697A-3C42-8E13-701DEFA2267F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3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19303"/>
              <a:ext cx="121841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시스템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9F49DD-F872-2E38-8740-6F4996E7FA69}"/>
                </a:ext>
              </a:extLst>
            </p:cNvPr>
            <p:cNvSpPr txBox="1"/>
            <p:nvPr/>
          </p:nvSpPr>
          <p:spPr>
            <a:xfrm>
              <a:off x="3840137" y="2352894"/>
              <a:ext cx="2371162" cy="102611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+mn-lt"/>
                </a:rPr>
                <a:t>SW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+mn-lt"/>
                </a:rPr>
                <a:t>배치도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  <a:cs typeface="+mn-lt"/>
                </a:rPr>
                <a:t> </a:t>
              </a:r>
              <a:endParaRPr lang="ko-KR" sz="12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HW / Cluster </a:t>
              </a:r>
              <a:r>
                <a:rPr lang="en-US" altLang="ko-KR" sz="12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구성도</a:t>
              </a:r>
              <a:endParaRPr lang="ko-KR" sz="12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개념적</a:t>
              </a:r>
              <a:r>
                <a: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/ </a:t>
              </a: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논리적 시스템 구성도</a:t>
              </a: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endParaRPr lang="ko-KR" sz="12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물리적 시스템 구성도</a:t>
              </a:r>
              <a:endParaRPr lang="ko-KR" altLang="en-US" sz="12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BCA9BFB-7CDC-C735-C11A-6972293048C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9E14CB3-39C0-985D-4AD6-3E1D2D0E6BF4}"/>
                  </a:ext>
                </a:extLst>
              </p:cNvPr>
              <p:cNvCxnSpPr/>
              <p:nvPr/>
            </p:nvCxnSpPr>
            <p:spPr>
              <a:xfrm>
                <a:off x="367014" y="3401616"/>
                <a:ext cx="5231028" cy="0"/>
              </a:xfrm>
              <a:prstGeom prst="line">
                <a:avLst/>
              </a:prstGeom>
              <a:ln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19F61CD-1D76-025A-F7CF-D05407AB3D6B}"/>
                  </a:ext>
                </a:extLst>
              </p:cNvPr>
              <p:cNvGrpSpPr/>
              <p:nvPr/>
            </p:nvGrpSpPr>
            <p:grpSpPr>
              <a:xfrm>
                <a:off x="4153" y="3856"/>
                <a:ext cx="9131994" cy="6859616"/>
                <a:chOff x="4153" y="3856"/>
                <a:chExt cx="9131994" cy="6859616"/>
              </a:xfrm>
            </p:grpSpPr>
            <p:pic>
              <p:nvPicPr>
                <p:cNvPr id="27" name="그림 26" descr="텍스트, 표지판이(가) 표시된 사진&#10;&#10;자동 생성된 설명">
                  <a:extLst>
                    <a:ext uri="{FF2B5EF4-FFF2-40B4-BE49-F238E27FC236}">
                      <a16:creationId xmlns:a16="http://schemas.microsoft.com/office/drawing/2014/main" id="{43019EA4-7959-55E2-2B0A-1786C6E96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53" y="10834"/>
                  <a:ext cx="1833245" cy="347663"/>
                </a:xfrm>
                <a:prstGeom prst="rect">
                  <a:avLst/>
                </a:prstGeom>
              </p:spPr>
            </p:pic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4D52888-CCD9-BC3D-06D9-209C277C5BF9}"/>
                    </a:ext>
                  </a:extLst>
                </p:cNvPr>
                <p:cNvSpPr/>
                <p:nvPr/>
              </p:nvSpPr>
              <p:spPr>
                <a:xfrm>
                  <a:off x="6337300" y="6565899"/>
                  <a:ext cx="2743200" cy="2159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C0961D8A-2DE6-09EA-CC90-0CAC9E6C7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07347" y="3856"/>
                  <a:ext cx="1828800" cy="276225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CDF92-357C-1016-9159-B0559C5BEA51}"/>
                    </a:ext>
                  </a:extLst>
                </p:cNvPr>
                <p:cNvSpPr txBox="1"/>
                <p:nvPr/>
              </p:nvSpPr>
              <p:spPr>
                <a:xfrm>
                  <a:off x="6090643" y="6555358"/>
                  <a:ext cx="429260" cy="3077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1400" b="1" dirty="0">
                      <a:solidFill>
                        <a:schemeClr val="accent3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21</a:t>
                  </a:r>
                  <a:endParaRPr lang="ko-KR" dirty="0"/>
                </a:p>
              </p:txBody>
            </p:sp>
            <p:sp>
              <p:nvSpPr>
                <p:cNvPr id="31" name="TextBox 1">
                  <a:extLst>
                    <a:ext uri="{FF2B5EF4-FFF2-40B4-BE49-F238E27FC236}">
                      <a16:creationId xmlns:a16="http://schemas.microsoft.com/office/drawing/2014/main" id="{2DF8941E-FBFB-D130-1F5B-263E76B40471}"/>
                    </a:ext>
                  </a:extLst>
                </p:cNvPr>
                <p:cNvSpPr txBox="1"/>
                <p:nvPr/>
              </p:nvSpPr>
              <p:spPr>
                <a:xfrm>
                  <a:off x="2888338" y="6586473"/>
                  <a:ext cx="3310345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ea typeface="+mn-lt"/>
                      <a:cs typeface="+mn-lt"/>
                    </a:rPr>
                    <a:t>Real Time SMART CCTV Solution_산학2조 HOT6</a:t>
                  </a:r>
                  <a:endPara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020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87E26C-4F50-739D-3599-CE8749786CC2}"/>
              </a:ext>
            </a:extLst>
          </p:cNvPr>
          <p:cNvGrpSpPr/>
          <p:nvPr/>
        </p:nvGrpSpPr>
        <p:grpSpPr>
          <a:xfrm>
            <a:off x="2221" y="3856"/>
            <a:ext cx="9145996" cy="6859616"/>
            <a:chOff x="2221" y="3856"/>
            <a:chExt cx="914599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45996" cy="672117"/>
              <a:chOff x="253791" y="195829"/>
              <a:chExt cx="8631019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3</a:t>
                  </a:r>
                  <a:endParaRPr lang="ko-KR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Calibri"/>
                  </a:rPr>
                  <a:t>시스템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rPr>
                  <a:t>   </a:t>
                </a:r>
                <a:r>
                  <a: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System Architecture</a:t>
                </a:r>
                <a:endPara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7916948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SW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 배치도 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777944"/>
              <a:chOff x="4153" y="3856"/>
              <a:chExt cx="9131994" cy="6777944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EDAB50C-48CC-3B2B-956E-DD4D30F6611A}"/>
                </a:ext>
              </a:extLst>
            </p:cNvPr>
            <p:cNvGrpSpPr/>
            <p:nvPr/>
          </p:nvGrpSpPr>
          <p:grpSpPr>
            <a:xfrm>
              <a:off x="4562" y="1434248"/>
              <a:ext cx="9072564" cy="5216028"/>
              <a:chOff x="239203" y="1637448"/>
              <a:chExt cx="8533123" cy="505092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50D5819-F6DF-2D05-9A47-98ADD511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203" y="1637448"/>
                <a:ext cx="8533123" cy="505092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21B7B44-2967-A183-8E5D-CD04320E30F1}"/>
                  </a:ext>
                </a:extLst>
              </p:cNvPr>
              <p:cNvSpPr/>
              <p:nvPr/>
            </p:nvSpPr>
            <p:spPr>
              <a:xfrm>
                <a:off x="673100" y="1638300"/>
                <a:ext cx="1905000" cy="27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EC3A9B-5BB0-F9CA-B39F-901F3DBB750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22</a:t>
              </a:r>
              <a:endParaRPr lang="ko-K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C3654B-A5F9-1E46-E5A8-EE4593036234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82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BC06176-95E5-3D8B-891B-E12540930333}"/>
              </a:ext>
            </a:extLst>
          </p:cNvPr>
          <p:cNvGrpSpPr/>
          <p:nvPr/>
        </p:nvGrpSpPr>
        <p:grpSpPr>
          <a:xfrm>
            <a:off x="2221" y="3856"/>
            <a:ext cx="9145996" cy="6859616"/>
            <a:chOff x="2221" y="3856"/>
            <a:chExt cx="914599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45996" cy="949116"/>
              <a:chOff x="253791" y="195829"/>
              <a:chExt cx="8631019" cy="949116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3</a:t>
                  </a:r>
                  <a:endParaRPr lang="ko-KR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Calibri"/>
                  </a:rPr>
                  <a:t>시스템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rPr>
                  <a:t>   </a:t>
                </a:r>
                <a:r>
                  <a: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System Architecture</a:t>
                </a:r>
                <a:endPara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1908" y="498614"/>
                <a:ext cx="79529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HW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 </a:t>
                </a:r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/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 </a:t>
                </a:r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Cluster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 </a:t>
                </a:r>
                <a:r>
                  <a:rPr 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구성도 </a:t>
                </a:r>
                <a:endParaRPr lang="ko-KR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endParaRPr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777944"/>
              <a:chOff x="4153" y="3856"/>
              <a:chExt cx="9131994" cy="6777944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EC3A9B-5BB0-F9CA-B39F-901F3DBB750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23</a:t>
              </a:r>
              <a:endParaRPr lang="ko-KR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C3654B-A5F9-1E46-E5A8-EE4593036234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24CC3B1-9CE2-B221-C4DD-67810C05696C}"/>
                </a:ext>
              </a:extLst>
            </p:cNvPr>
            <p:cNvGrpSpPr/>
            <p:nvPr/>
          </p:nvGrpSpPr>
          <p:grpSpPr>
            <a:xfrm>
              <a:off x="300923" y="1314027"/>
              <a:ext cx="8519207" cy="5145272"/>
              <a:chOff x="364423" y="1123527"/>
              <a:chExt cx="8404907" cy="494207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2673073-2949-58C4-8E97-B15B97B7A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423" y="1123527"/>
                <a:ext cx="8404907" cy="4942072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FF85AA6-91A6-6631-CA2C-4CE4FF1F0022}"/>
                  </a:ext>
                </a:extLst>
              </p:cNvPr>
              <p:cNvSpPr/>
              <p:nvPr/>
            </p:nvSpPr>
            <p:spPr>
              <a:xfrm>
                <a:off x="465889" y="1168428"/>
                <a:ext cx="2647729" cy="2885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98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676931E-48AE-C21E-B424-CCEDB60A4A3B}"/>
              </a:ext>
            </a:extLst>
          </p:cNvPr>
          <p:cNvGrpSpPr/>
          <p:nvPr/>
        </p:nvGrpSpPr>
        <p:grpSpPr>
          <a:xfrm>
            <a:off x="2221" y="3856"/>
            <a:ext cx="9145996" cy="6859616"/>
            <a:chOff x="2221" y="3856"/>
            <a:chExt cx="914599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45996" cy="684817"/>
              <a:chOff x="253791" y="195829"/>
              <a:chExt cx="8631019" cy="6848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3</a:t>
                  </a:r>
                  <a:endParaRPr lang="ko-KR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Calibri"/>
                  </a:rPr>
                  <a:t>시스템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rPr>
                  <a:t>   </a:t>
                </a:r>
                <a:r>
                  <a: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System Architecture</a:t>
                </a:r>
                <a:endPara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개념적 / 논리적 시스템 구성도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777944"/>
              <a:chOff x="4153" y="3856"/>
              <a:chExt cx="9131994" cy="6777944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EC3A9B-5BB0-F9CA-B39F-901F3DBB7507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err="1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pp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C3654B-A5F9-1E46-E5A8-EE4593036234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3A8AAD1-19CD-0BEF-5AAA-C980B7A58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8" b="153"/>
            <a:stretch/>
          </p:blipFill>
          <p:spPr>
            <a:xfrm>
              <a:off x="238020" y="1390411"/>
              <a:ext cx="8709708" cy="5460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49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2BA0AE-F3DF-D0F2-CBCF-33E92B4D3613}"/>
              </a:ext>
            </a:extLst>
          </p:cNvPr>
          <p:cNvGrpSpPr/>
          <p:nvPr/>
        </p:nvGrpSpPr>
        <p:grpSpPr>
          <a:xfrm>
            <a:off x="2221" y="3856"/>
            <a:ext cx="9145996" cy="6847972"/>
            <a:chOff x="2221" y="3856"/>
            <a:chExt cx="9145996" cy="68479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45996" cy="684817"/>
              <a:chOff x="253791" y="195829"/>
              <a:chExt cx="8631019" cy="6848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3</a:t>
                  </a:r>
                  <a:endParaRPr lang="ko-KR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Calibri"/>
                  </a:rPr>
                  <a:t>시스템</a:t>
                </a:r>
                <a:r>
                  <a:rPr lang="en-US" altLang="ko-KR" sz="10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rPr>
                  <a:t>   </a:t>
                </a:r>
                <a:r>
                  <a: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System Architecture</a:t>
                </a:r>
                <a:endPara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물리적 시스템 구성도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777944"/>
              <a:chOff x="4153" y="3856"/>
              <a:chExt cx="9131994" cy="6777944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086BF6-8134-3AC2-12CC-1988C2189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91" r="-149" b="172"/>
            <a:stretch/>
          </p:blipFill>
          <p:spPr>
            <a:xfrm>
              <a:off x="228955" y="1392195"/>
              <a:ext cx="8706088" cy="5459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8D3C13-495C-3EEB-686B-B4F0EE027D06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4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19303"/>
              <a:ext cx="87382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모델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9033" y="2606065"/>
              <a:ext cx="1960291" cy="7860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OpenCV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YOLOv5</a:t>
              </a:r>
              <a:endParaRPr lang="ko-KR" altLang="en-US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30000"/>
                </a:lnSpc>
              </a:pPr>
              <a:r>
                <a:rPr lang="en-US" sz="1200" b="1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DeepSORT</a:t>
              </a:r>
              <a:endParaRPr lang="en-US" altLang="ko-KR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+mn-lt"/>
                <a:cs typeface="+mn-lt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4B16C53-B494-2A0D-8623-EB20370CE03F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19" name="그림 18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284546D7-0155-CE86-70E4-98F81B5CE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85BB33C-1A48-A769-44DF-A28783E0D75D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5A52530-9C4E-ABD4-D333-16E0E8FE0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F7CF1-15EA-70DB-189B-B2DB90CEE48C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26</a:t>
                </a:r>
                <a:endParaRPr lang="ko-KR" dirty="0"/>
              </a:p>
            </p:txBody>
          </p:sp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CE27ABAB-EA14-7113-A2B2-A8EF7AE52AA2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644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4683C2-A2A4-817A-9F0E-629ECC5EC331}"/>
              </a:ext>
            </a:extLst>
          </p:cNvPr>
          <p:cNvGrpSpPr/>
          <p:nvPr/>
        </p:nvGrpSpPr>
        <p:grpSpPr>
          <a:xfrm>
            <a:off x="-9324" y="3856"/>
            <a:ext cx="9294614" cy="6859616"/>
            <a:chOff x="-9324" y="3856"/>
            <a:chExt cx="9294614" cy="68596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0DE842E-3FFF-18B4-0957-34B4B62833B6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61F1C59-A789-7C7A-CCCE-8F9D9CE4A3C5}"/>
                </a:ext>
              </a:extLst>
            </p:cNvPr>
            <p:cNvGrpSpPr/>
            <p:nvPr/>
          </p:nvGrpSpPr>
          <p:grpSpPr>
            <a:xfrm>
              <a:off x="-9324" y="3856"/>
              <a:ext cx="9294614" cy="6859616"/>
              <a:chOff x="-9324" y="3856"/>
              <a:chExt cx="9294614" cy="685961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2518536-2A17-6B4F-054A-D3EB026D1D48}"/>
                  </a:ext>
                </a:extLst>
              </p:cNvPr>
              <p:cNvGrpSpPr/>
              <p:nvPr/>
            </p:nvGrpSpPr>
            <p:grpSpPr>
              <a:xfrm>
                <a:off x="704150" y="2228172"/>
                <a:ext cx="8581140" cy="4542301"/>
                <a:chOff x="704150" y="1839090"/>
                <a:chExt cx="8581140" cy="4542301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791489" y="3175914"/>
                  <a:ext cx="7550136" cy="3205477"/>
                  <a:chOff x="1586146" y="3223353"/>
                  <a:chExt cx="5971708" cy="2234011"/>
                </a:xfrm>
              </p:grpSpPr>
              <p:grpSp>
                <p:nvGrpSpPr>
                  <p:cNvPr id="20" name="Google Shape;1049;p50"/>
                  <p:cNvGrpSpPr/>
                  <p:nvPr/>
                </p:nvGrpSpPr>
                <p:grpSpPr>
                  <a:xfrm>
                    <a:off x="5450760" y="3223967"/>
                    <a:ext cx="2107094" cy="1890007"/>
                    <a:chOff x="1928175" y="312600"/>
                    <a:chExt cx="425000" cy="373700"/>
                  </a:xfrm>
                </p:grpSpPr>
                <p:sp>
                  <p:nvSpPr>
                    <p:cNvPr id="21" name="Google Shape;1050;p50"/>
                    <p:cNvSpPr/>
                    <p:nvPr/>
                  </p:nvSpPr>
                  <p:spPr>
                    <a:xfrm>
                      <a:off x="1928175" y="312600"/>
                      <a:ext cx="425000" cy="37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00" h="14948" extrusionOk="0">
                          <a:moveTo>
                            <a:pt x="16022" y="978"/>
                          </a:moveTo>
                          <a:lnTo>
                            <a:pt x="16022" y="13971"/>
                          </a:lnTo>
                          <a:lnTo>
                            <a:pt x="978" y="13971"/>
                          </a:lnTo>
                          <a:lnTo>
                            <a:pt x="978" y="978"/>
                          </a:lnTo>
                          <a:close/>
                          <a:moveTo>
                            <a:pt x="782" y="1"/>
                          </a:moveTo>
                          <a:lnTo>
                            <a:pt x="636" y="25"/>
                          </a:lnTo>
                          <a:lnTo>
                            <a:pt x="489" y="74"/>
                          </a:lnTo>
                          <a:lnTo>
                            <a:pt x="343" y="147"/>
                          </a:lnTo>
                          <a:lnTo>
                            <a:pt x="221" y="245"/>
                          </a:lnTo>
                          <a:lnTo>
                            <a:pt x="123" y="343"/>
                          </a:lnTo>
                          <a:lnTo>
                            <a:pt x="74" y="489"/>
                          </a:lnTo>
                          <a:lnTo>
                            <a:pt x="25" y="636"/>
                          </a:lnTo>
                          <a:lnTo>
                            <a:pt x="1" y="782"/>
                          </a:lnTo>
                          <a:lnTo>
                            <a:pt x="1" y="14166"/>
                          </a:lnTo>
                          <a:lnTo>
                            <a:pt x="25" y="14313"/>
                          </a:lnTo>
                          <a:lnTo>
                            <a:pt x="74" y="14459"/>
                          </a:lnTo>
                          <a:lnTo>
                            <a:pt x="123" y="14606"/>
                          </a:lnTo>
                          <a:lnTo>
                            <a:pt x="221" y="14703"/>
                          </a:lnTo>
                          <a:lnTo>
                            <a:pt x="343" y="14801"/>
                          </a:lnTo>
                          <a:lnTo>
                            <a:pt x="489" y="14874"/>
                          </a:lnTo>
                          <a:lnTo>
                            <a:pt x="636" y="14923"/>
                          </a:lnTo>
                          <a:lnTo>
                            <a:pt x="782" y="14948"/>
                          </a:lnTo>
                          <a:lnTo>
                            <a:pt x="16218" y="14948"/>
                          </a:lnTo>
                          <a:lnTo>
                            <a:pt x="16364" y="14923"/>
                          </a:lnTo>
                          <a:lnTo>
                            <a:pt x="16511" y="14874"/>
                          </a:lnTo>
                          <a:lnTo>
                            <a:pt x="16657" y="14801"/>
                          </a:lnTo>
                          <a:lnTo>
                            <a:pt x="16779" y="14703"/>
                          </a:lnTo>
                          <a:lnTo>
                            <a:pt x="16877" y="14606"/>
                          </a:lnTo>
                          <a:lnTo>
                            <a:pt x="16926" y="14459"/>
                          </a:lnTo>
                          <a:lnTo>
                            <a:pt x="16975" y="14313"/>
                          </a:lnTo>
                          <a:lnTo>
                            <a:pt x="16999" y="14166"/>
                          </a:lnTo>
                          <a:lnTo>
                            <a:pt x="16999" y="782"/>
                          </a:lnTo>
                          <a:lnTo>
                            <a:pt x="16975" y="636"/>
                          </a:lnTo>
                          <a:lnTo>
                            <a:pt x="16926" y="489"/>
                          </a:lnTo>
                          <a:lnTo>
                            <a:pt x="16877" y="343"/>
                          </a:lnTo>
                          <a:lnTo>
                            <a:pt x="16779" y="245"/>
                          </a:lnTo>
                          <a:lnTo>
                            <a:pt x="16657" y="147"/>
                          </a:lnTo>
                          <a:lnTo>
                            <a:pt x="16511" y="74"/>
                          </a:lnTo>
                          <a:lnTo>
                            <a:pt x="16364" y="25"/>
                          </a:lnTo>
                          <a:lnTo>
                            <a:pt x="16218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wrap="square" lIns="68569" tIns="68569" rIns="68569" bIns="68569" anchor="ctr" anchorCtr="0">
                      <a:noAutofit/>
                    </a:bodyPr>
                    <a:lstStyle/>
                    <a:p>
                      <a:pPr lvl="0">
                        <a:defRPr/>
                      </a:pPr>
                      <a:endParaRPr sz="105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22" name="Google Shape;1051;p50"/>
                    <p:cNvSpPr/>
                    <p:nvPr/>
                  </p:nvSpPr>
                  <p:spPr>
                    <a:xfrm>
                      <a:off x="1964825" y="349250"/>
                      <a:ext cx="351700" cy="30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68" h="12017" extrusionOk="0">
                          <a:moveTo>
                            <a:pt x="10111" y="1563"/>
                          </a:moveTo>
                          <a:lnTo>
                            <a:pt x="10307" y="1588"/>
                          </a:lnTo>
                          <a:lnTo>
                            <a:pt x="10502" y="1612"/>
                          </a:lnTo>
                          <a:lnTo>
                            <a:pt x="10697" y="1661"/>
                          </a:lnTo>
                          <a:lnTo>
                            <a:pt x="10868" y="1734"/>
                          </a:lnTo>
                          <a:lnTo>
                            <a:pt x="11039" y="1807"/>
                          </a:lnTo>
                          <a:lnTo>
                            <a:pt x="11186" y="1905"/>
                          </a:lnTo>
                          <a:lnTo>
                            <a:pt x="11357" y="2027"/>
                          </a:lnTo>
                          <a:lnTo>
                            <a:pt x="11479" y="2149"/>
                          </a:lnTo>
                          <a:lnTo>
                            <a:pt x="11625" y="2271"/>
                          </a:lnTo>
                          <a:lnTo>
                            <a:pt x="11723" y="2442"/>
                          </a:lnTo>
                          <a:lnTo>
                            <a:pt x="11821" y="2589"/>
                          </a:lnTo>
                          <a:lnTo>
                            <a:pt x="11894" y="2760"/>
                          </a:lnTo>
                          <a:lnTo>
                            <a:pt x="11967" y="2955"/>
                          </a:lnTo>
                          <a:lnTo>
                            <a:pt x="12016" y="3126"/>
                          </a:lnTo>
                          <a:lnTo>
                            <a:pt x="12041" y="3322"/>
                          </a:lnTo>
                          <a:lnTo>
                            <a:pt x="12065" y="3517"/>
                          </a:lnTo>
                          <a:lnTo>
                            <a:pt x="12041" y="3737"/>
                          </a:lnTo>
                          <a:lnTo>
                            <a:pt x="12016" y="3908"/>
                          </a:lnTo>
                          <a:lnTo>
                            <a:pt x="11967" y="4103"/>
                          </a:lnTo>
                          <a:lnTo>
                            <a:pt x="11894" y="4274"/>
                          </a:lnTo>
                          <a:lnTo>
                            <a:pt x="11821" y="4445"/>
                          </a:lnTo>
                          <a:lnTo>
                            <a:pt x="11723" y="4616"/>
                          </a:lnTo>
                          <a:lnTo>
                            <a:pt x="11625" y="4763"/>
                          </a:lnTo>
                          <a:lnTo>
                            <a:pt x="11479" y="4909"/>
                          </a:lnTo>
                          <a:lnTo>
                            <a:pt x="11357" y="5031"/>
                          </a:lnTo>
                          <a:lnTo>
                            <a:pt x="11186" y="5153"/>
                          </a:lnTo>
                          <a:lnTo>
                            <a:pt x="11039" y="5251"/>
                          </a:lnTo>
                          <a:lnTo>
                            <a:pt x="10868" y="5324"/>
                          </a:lnTo>
                          <a:lnTo>
                            <a:pt x="10697" y="5398"/>
                          </a:lnTo>
                          <a:lnTo>
                            <a:pt x="10502" y="5446"/>
                          </a:lnTo>
                          <a:lnTo>
                            <a:pt x="10307" y="5471"/>
                          </a:lnTo>
                          <a:lnTo>
                            <a:pt x="9916" y="5471"/>
                          </a:lnTo>
                          <a:lnTo>
                            <a:pt x="9720" y="5446"/>
                          </a:lnTo>
                          <a:lnTo>
                            <a:pt x="9525" y="5398"/>
                          </a:lnTo>
                          <a:lnTo>
                            <a:pt x="9354" y="5324"/>
                          </a:lnTo>
                          <a:lnTo>
                            <a:pt x="9183" y="5251"/>
                          </a:lnTo>
                          <a:lnTo>
                            <a:pt x="9012" y="5153"/>
                          </a:lnTo>
                          <a:lnTo>
                            <a:pt x="8866" y="5031"/>
                          </a:lnTo>
                          <a:lnTo>
                            <a:pt x="8719" y="4909"/>
                          </a:lnTo>
                          <a:lnTo>
                            <a:pt x="8597" y="4763"/>
                          </a:lnTo>
                          <a:lnTo>
                            <a:pt x="8475" y="4616"/>
                          </a:lnTo>
                          <a:lnTo>
                            <a:pt x="8377" y="4445"/>
                          </a:lnTo>
                          <a:lnTo>
                            <a:pt x="8304" y="4274"/>
                          </a:lnTo>
                          <a:lnTo>
                            <a:pt x="8231" y="4103"/>
                          </a:lnTo>
                          <a:lnTo>
                            <a:pt x="8182" y="3908"/>
                          </a:lnTo>
                          <a:lnTo>
                            <a:pt x="8157" y="3737"/>
                          </a:lnTo>
                          <a:lnTo>
                            <a:pt x="8157" y="3517"/>
                          </a:lnTo>
                          <a:lnTo>
                            <a:pt x="8157" y="3322"/>
                          </a:lnTo>
                          <a:lnTo>
                            <a:pt x="8182" y="3126"/>
                          </a:lnTo>
                          <a:lnTo>
                            <a:pt x="8231" y="2955"/>
                          </a:lnTo>
                          <a:lnTo>
                            <a:pt x="8304" y="2760"/>
                          </a:lnTo>
                          <a:lnTo>
                            <a:pt x="8377" y="2589"/>
                          </a:lnTo>
                          <a:lnTo>
                            <a:pt x="8475" y="2442"/>
                          </a:lnTo>
                          <a:lnTo>
                            <a:pt x="8597" y="2271"/>
                          </a:lnTo>
                          <a:lnTo>
                            <a:pt x="8719" y="2149"/>
                          </a:lnTo>
                          <a:lnTo>
                            <a:pt x="8866" y="2027"/>
                          </a:lnTo>
                          <a:lnTo>
                            <a:pt x="9012" y="1905"/>
                          </a:lnTo>
                          <a:lnTo>
                            <a:pt x="9183" y="1807"/>
                          </a:lnTo>
                          <a:lnTo>
                            <a:pt x="9354" y="1734"/>
                          </a:lnTo>
                          <a:lnTo>
                            <a:pt x="9525" y="1661"/>
                          </a:lnTo>
                          <a:lnTo>
                            <a:pt x="9720" y="1612"/>
                          </a:lnTo>
                          <a:lnTo>
                            <a:pt x="9916" y="1588"/>
                          </a:lnTo>
                          <a:lnTo>
                            <a:pt x="10111" y="1563"/>
                          </a:lnTo>
                          <a:close/>
                          <a:moveTo>
                            <a:pt x="0" y="0"/>
                          </a:moveTo>
                          <a:lnTo>
                            <a:pt x="0" y="9232"/>
                          </a:lnTo>
                          <a:lnTo>
                            <a:pt x="3248" y="5080"/>
                          </a:lnTo>
                          <a:lnTo>
                            <a:pt x="3346" y="4958"/>
                          </a:lnTo>
                          <a:lnTo>
                            <a:pt x="3468" y="4885"/>
                          </a:lnTo>
                          <a:lnTo>
                            <a:pt x="3590" y="4836"/>
                          </a:lnTo>
                          <a:lnTo>
                            <a:pt x="3737" y="4811"/>
                          </a:lnTo>
                          <a:lnTo>
                            <a:pt x="3859" y="4836"/>
                          </a:lnTo>
                          <a:lnTo>
                            <a:pt x="4005" y="4885"/>
                          </a:lnTo>
                          <a:lnTo>
                            <a:pt x="4128" y="4958"/>
                          </a:lnTo>
                          <a:lnTo>
                            <a:pt x="4225" y="5080"/>
                          </a:lnTo>
                          <a:lnTo>
                            <a:pt x="9647" y="12016"/>
                          </a:lnTo>
                          <a:lnTo>
                            <a:pt x="10233" y="12016"/>
                          </a:lnTo>
                          <a:lnTo>
                            <a:pt x="10087" y="11772"/>
                          </a:lnTo>
                          <a:lnTo>
                            <a:pt x="8157" y="9305"/>
                          </a:lnTo>
                          <a:lnTo>
                            <a:pt x="9403" y="7718"/>
                          </a:lnTo>
                          <a:lnTo>
                            <a:pt x="9501" y="7596"/>
                          </a:lnTo>
                          <a:lnTo>
                            <a:pt x="9623" y="7522"/>
                          </a:lnTo>
                          <a:lnTo>
                            <a:pt x="9745" y="7473"/>
                          </a:lnTo>
                          <a:lnTo>
                            <a:pt x="9891" y="7449"/>
                          </a:lnTo>
                          <a:lnTo>
                            <a:pt x="10014" y="7473"/>
                          </a:lnTo>
                          <a:lnTo>
                            <a:pt x="10160" y="7522"/>
                          </a:lnTo>
                          <a:lnTo>
                            <a:pt x="10282" y="7596"/>
                          </a:lnTo>
                          <a:lnTo>
                            <a:pt x="10380" y="7718"/>
                          </a:lnTo>
                          <a:lnTo>
                            <a:pt x="13750" y="12016"/>
                          </a:lnTo>
                          <a:lnTo>
                            <a:pt x="14068" y="12016"/>
                          </a:lnTo>
                          <a:lnTo>
                            <a:pt x="14068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wrap="square" lIns="68569" tIns="68569" rIns="68569" bIns="68569" anchor="ctr" anchorCtr="0">
                      <a:noAutofit/>
                    </a:bodyPr>
                    <a:lstStyle/>
                    <a:p>
                      <a:pPr lvl="0">
                        <a:defRPr/>
                      </a:pPr>
                      <a:endParaRPr sz="105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  <p:grpSp>
                <p:nvGrpSpPr>
                  <p:cNvPr id="23" name="Google Shape;279;p7"/>
                  <p:cNvGrpSpPr/>
                  <p:nvPr/>
                </p:nvGrpSpPr>
                <p:grpSpPr>
                  <a:xfrm>
                    <a:off x="1586146" y="3223353"/>
                    <a:ext cx="2424774" cy="1831145"/>
                    <a:chOff x="2148375" y="4694280"/>
                    <a:chExt cx="162000" cy="111219"/>
                  </a:xfrm>
                </p:grpSpPr>
                <p:sp>
                  <p:nvSpPr>
                    <p:cNvPr id="24" name="Google Shape;280;p7"/>
                    <p:cNvSpPr/>
                    <p:nvPr/>
                  </p:nvSpPr>
                  <p:spPr>
                    <a:xfrm>
                      <a:off x="2258900" y="4721050"/>
                      <a:ext cx="51475" cy="7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9" h="2936" fill="none" extrusionOk="0">
                          <a:moveTo>
                            <a:pt x="2059" y="1"/>
                          </a:moveTo>
                          <a:lnTo>
                            <a:pt x="1" y="1449"/>
                          </a:lnTo>
                          <a:lnTo>
                            <a:pt x="2059" y="2935"/>
                          </a:lnTo>
                          <a:lnTo>
                            <a:pt x="2059" y="1"/>
                          </a:lnTo>
                          <a:close/>
                        </a:path>
                      </a:pathLst>
                    </a:custGeom>
                    <a:noFill/>
                    <a:ln w="44450" cap="rnd" cmpd="sng">
                      <a:solidFill>
                        <a:srgbClr val="001F46"/>
                      </a:solidFill>
                      <a:prstDash val="solid"/>
                      <a:round/>
                      <a:headEnd w="sm" len="sm"/>
                      <a:tailEnd w="sm" len="sm"/>
                    </a:ln>
                  </p:spPr>
                  <p:txBody>
                    <a:bodyPr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p:txBody>
                </p:sp>
                <p:sp>
                  <p:nvSpPr>
                    <p:cNvPr id="25" name="Google Shape;281;p7"/>
                    <p:cNvSpPr/>
                    <p:nvPr/>
                  </p:nvSpPr>
                  <p:spPr>
                    <a:xfrm>
                      <a:off x="2148375" y="4694280"/>
                      <a:ext cx="110550" cy="111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22" h="4117" fill="none" extrusionOk="0">
                          <a:moveTo>
                            <a:pt x="573" y="1"/>
                          </a:moveTo>
                          <a:lnTo>
                            <a:pt x="3812" y="1"/>
                          </a:lnTo>
                          <a:lnTo>
                            <a:pt x="3812" y="1"/>
                          </a:lnTo>
                          <a:lnTo>
                            <a:pt x="3926" y="1"/>
                          </a:lnTo>
                          <a:lnTo>
                            <a:pt x="4041" y="39"/>
                          </a:lnTo>
                          <a:lnTo>
                            <a:pt x="4231" y="191"/>
                          </a:lnTo>
                          <a:lnTo>
                            <a:pt x="4384" y="382"/>
                          </a:lnTo>
                          <a:lnTo>
                            <a:pt x="4384" y="458"/>
                          </a:lnTo>
                          <a:lnTo>
                            <a:pt x="4422" y="611"/>
                          </a:lnTo>
                          <a:lnTo>
                            <a:pt x="4422" y="3545"/>
                          </a:lnTo>
                          <a:lnTo>
                            <a:pt x="4422" y="3545"/>
                          </a:lnTo>
                          <a:lnTo>
                            <a:pt x="4384" y="3659"/>
                          </a:lnTo>
                          <a:lnTo>
                            <a:pt x="4384" y="3774"/>
                          </a:lnTo>
                          <a:lnTo>
                            <a:pt x="4231" y="3964"/>
                          </a:lnTo>
                          <a:lnTo>
                            <a:pt x="4041" y="4079"/>
                          </a:lnTo>
                          <a:lnTo>
                            <a:pt x="3926" y="4117"/>
                          </a:lnTo>
                          <a:lnTo>
                            <a:pt x="3812" y="4117"/>
                          </a:lnTo>
                          <a:lnTo>
                            <a:pt x="573" y="4117"/>
                          </a:lnTo>
                          <a:lnTo>
                            <a:pt x="573" y="4117"/>
                          </a:lnTo>
                          <a:lnTo>
                            <a:pt x="458" y="4117"/>
                          </a:lnTo>
                          <a:lnTo>
                            <a:pt x="344" y="4079"/>
                          </a:lnTo>
                          <a:lnTo>
                            <a:pt x="153" y="3964"/>
                          </a:lnTo>
                          <a:lnTo>
                            <a:pt x="39" y="3774"/>
                          </a:lnTo>
                          <a:lnTo>
                            <a:pt x="1" y="3659"/>
                          </a:lnTo>
                          <a:lnTo>
                            <a:pt x="1" y="3545"/>
                          </a:lnTo>
                          <a:lnTo>
                            <a:pt x="1" y="611"/>
                          </a:lnTo>
                          <a:lnTo>
                            <a:pt x="1" y="611"/>
                          </a:lnTo>
                          <a:lnTo>
                            <a:pt x="1" y="458"/>
                          </a:lnTo>
                          <a:lnTo>
                            <a:pt x="39" y="382"/>
                          </a:lnTo>
                          <a:lnTo>
                            <a:pt x="153" y="191"/>
                          </a:lnTo>
                          <a:lnTo>
                            <a:pt x="344" y="39"/>
                          </a:lnTo>
                          <a:lnTo>
                            <a:pt x="458" y="1"/>
                          </a:lnTo>
                          <a:lnTo>
                            <a:pt x="573" y="1"/>
                          </a:lnTo>
                          <a:lnTo>
                            <a:pt x="573" y="1"/>
                          </a:lnTo>
                          <a:close/>
                        </a:path>
                      </a:pathLst>
                    </a:custGeom>
                    <a:noFill/>
                    <a:ln w="44450" cap="rnd" cmpd="sng">
                      <a:solidFill>
                        <a:srgbClr val="001F46"/>
                      </a:solidFill>
                      <a:prstDash val="solid"/>
                      <a:round/>
                      <a:headEnd w="sm" len="sm"/>
                      <a:tailEnd w="sm" len="sm"/>
                    </a:ln>
                  </p:spPr>
                  <p:txBody>
                    <a:bodyPr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p:txBody>
                </p:sp>
              </p:grp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156429" y="5215378"/>
                    <a:ext cx="856803" cy="23595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ko-KR" altLang="en-US" sz="160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</a:rPr>
                      <a:t>영상</a:t>
                    </a:r>
                    <a:endParaRPr lang="ko-KR" altLang="en-US" sz="160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30" name="화살표: 오른쪽 29"/>
                  <p:cNvSpPr/>
                  <p:nvPr/>
                </p:nvSpPr>
                <p:spPr>
                  <a:xfrm>
                    <a:off x="4267311" y="3930642"/>
                    <a:ext cx="940419" cy="564005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1034A6"/>
                  </a:solidFill>
                  <a:ln w="6350"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anchor="ctr"/>
                  <a:lstStyle/>
                  <a:p>
                    <a:pPr lvl="0" algn="ctr">
                      <a:defRPr/>
                    </a:pPr>
                    <a:r>
                      <a:rPr lang="en-US" altLang="ko-KR" b="1" dirty="0">
                        <a:solidFill>
                          <a:schemeClr val="bg1"/>
                        </a:solidFill>
                        <a:ea typeface="맑은 고딕"/>
                      </a:rPr>
                      <a:t>cap</a:t>
                    </a:r>
                    <a:endParaRPr lang="ko-KR" altLang="en-US" b="1">
                      <a:solidFill>
                        <a:schemeClr val="bg1"/>
                      </a:solidFill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193296" y="5221414"/>
                    <a:ext cx="1017937" cy="235950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ko-KR" altLang="en-US" sz="160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</a:rPr>
                      <a:t>이미지</a:t>
                    </a:r>
                    <a:endParaRPr lang="ko-KR" altLang="en-US" sz="160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endParaRPr>
                  </a:p>
                </p:txBody>
              </p: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DB0CA6DE-6223-59DC-C08F-25725B582DDE}"/>
                    </a:ext>
                  </a:extLst>
                </p:cNvPr>
                <p:cNvGrpSpPr/>
                <p:nvPr/>
              </p:nvGrpSpPr>
              <p:grpSpPr>
                <a:xfrm>
                  <a:off x="704150" y="1839090"/>
                  <a:ext cx="8581140" cy="1187109"/>
                  <a:chOff x="704150" y="1839090"/>
                  <a:chExt cx="8581140" cy="1187109"/>
                </a:xfrm>
              </p:grpSpPr>
              <p:sp>
                <p:nvSpPr>
                  <p:cNvPr id="27" name="Google Shape;406;p29"/>
                  <p:cNvSpPr txBox="1"/>
                  <p:nvPr/>
                </p:nvSpPr>
                <p:spPr>
                  <a:xfrm>
                    <a:off x="704150" y="1839090"/>
                    <a:ext cx="8581140" cy="11871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68569" tIns="68569" rIns="68569" bIns="68569" anchor="t" anchorCtr="0">
                    <a:noAutofit/>
                  </a:bodyPr>
                  <a:lstStyle/>
                  <a:p>
                    <a:pPr lvl="0">
                      <a:defRPr/>
                    </a:pPr>
                    <a:r>
                      <a:rPr lang="en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cs typeface="Barlow Light"/>
                        <a:sym typeface="Barlow Light"/>
                      </a:rPr>
                      <a:t>1) </a:t>
                    </a:r>
                    <a:r>
                      <a:rPr lang="ko-KR" altLang="en-US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영상분할</a:t>
                    </a:r>
                    <a:r>
                      <a: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(</a:t>
                    </a:r>
                    <a:r>
                      <a:rPr lang="ko-KR" altLang="en-US" b="1" dirty="0" err="1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전처리</a:t>
                    </a:r>
                    <a:r>
                      <a: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)</a:t>
                    </a:r>
                    <a:endParaRPr lang="ko-KR" altLang="en-US" sz="1800" b="1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Barlow Light"/>
                      <a:sym typeface="Barlow Light"/>
                    </a:endParaRPr>
                  </a:p>
                  <a:p>
                    <a:pPr lvl="0">
                      <a:defRPr/>
                    </a:pPr>
                    <a:endPara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Barlow"/>
                    </a:endParaRPr>
                  </a:p>
                  <a:p>
                    <a:pPr>
                      <a:spcAft>
                        <a:spcPts val="1200"/>
                      </a:spcAft>
                      <a:defRPr/>
                    </a:pPr>
                    <a:r>
                      <a:rPr lang="en-US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V</a:t>
                    </a:r>
                    <a:r>
                      <a:rPr lang="en" sz="1600" dirty="0" err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ideo</a:t>
                    </a:r>
                    <a:r>
                      <a:rPr lang="en-US" altLang="ko-KR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C</a:t>
                    </a:r>
                    <a:r>
                      <a:rPr lang="en" sz="1600" dirty="0" err="1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apture</a:t>
                    </a:r>
                    <a:r>
                      <a:rPr lang="en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 </a:t>
                    </a:r>
                    <a:r>
                      <a:rPr lang="ko-KR" altLang="en-US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함수를 이용하여 영상데이터를 </a:t>
                    </a:r>
                    <a:r>
                      <a:rPr lang="ko-KR" altLang="en-US" sz="1600" b="1" dirty="0">
                        <a:solidFill>
                          <a:srgbClr val="1034A6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이미지(</a:t>
                    </a:r>
                    <a:r>
                      <a:rPr lang="ko-KR" altLang="en-US" sz="1600" b="1" dirty="0" err="1">
                        <a:solidFill>
                          <a:srgbClr val="1034A6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Frame</a:t>
                    </a:r>
                    <a:r>
                      <a:rPr lang="ko-KR" altLang="en-US" sz="1600" b="1" dirty="0">
                        <a:solidFill>
                          <a:srgbClr val="1034A6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)로 분할</a:t>
                    </a:r>
                    <a:endParaRPr sz="1600" b="1">
                      <a:solidFill>
                        <a:srgbClr val="1034A6"/>
                      </a:solidFill>
                      <a:latin typeface="맑은 고딕"/>
                      <a:ea typeface="맑은 고딕"/>
                      <a:cs typeface="Barlow"/>
                    </a:endParaRPr>
                  </a:p>
                </p:txBody>
              </p:sp>
              <p:sp>
                <p:nvSpPr>
                  <p:cNvPr id="31" name="Google Shape;408;p29"/>
                  <p:cNvSpPr/>
                  <p:nvPr/>
                </p:nvSpPr>
                <p:spPr>
                  <a:xfrm>
                    <a:off x="802604" y="2228541"/>
                    <a:ext cx="2014304" cy="53934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txBody>
                  <a:bodyPr wrap="square" lIns="68569" tIns="68569" rIns="68569" bIns="68569" anchor="ctr" anchorCtr="0">
                    <a:noAutofit/>
                  </a:bodyPr>
                  <a:lstStyle/>
                  <a:p>
                    <a:pPr lvl="0">
                      <a:defRPr/>
                    </a:pPr>
                    <a:endParaRPr sz="1050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67A9C4D-923A-1411-A5A0-658320F181B6}"/>
                  </a:ext>
                </a:extLst>
              </p:cNvPr>
              <p:cNvGrpSpPr/>
              <p:nvPr/>
            </p:nvGrpSpPr>
            <p:grpSpPr>
              <a:xfrm>
                <a:off x="4153" y="3856"/>
                <a:ext cx="9131994" cy="6859616"/>
                <a:chOff x="4153" y="3856"/>
                <a:chExt cx="9131994" cy="6859616"/>
              </a:xfrm>
            </p:grpSpPr>
            <p:pic>
              <p:nvPicPr>
                <p:cNvPr id="34" name="그림 33" descr="텍스트, 표지판이(가) 표시된 사진&#10;&#10;자동 생성된 설명">
                  <a:extLst>
                    <a:ext uri="{FF2B5EF4-FFF2-40B4-BE49-F238E27FC236}">
                      <a16:creationId xmlns:a16="http://schemas.microsoft.com/office/drawing/2014/main" id="{3A04C60A-115A-4AE8-42BE-65E408125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53" y="10834"/>
                  <a:ext cx="1833245" cy="347663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F38B579A-E593-44D8-6A57-EB0A8BB85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07347" y="3856"/>
                  <a:ext cx="1828800" cy="27622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0FAC5F-FD23-2212-6D4F-D93B3355BE8D}"/>
                    </a:ext>
                  </a:extLst>
                </p:cNvPr>
                <p:cNvSpPr txBox="1"/>
                <p:nvPr/>
              </p:nvSpPr>
              <p:spPr>
                <a:xfrm>
                  <a:off x="6090643" y="6555358"/>
                  <a:ext cx="429260" cy="3077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1400" b="1" dirty="0">
                      <a:solidFill>
                        <a:schemeClr val="accent3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27</a:t>
                  </a:r>
                  <a:endParaRPr lang="ko-KR" dirty="0"/>
                </a:p>
              </p:txBody>
            </p:sp>
            <p:sp>
              <p:nvSpPr>
                <p:cNvPr id="47" name="TextBox 1">
                  <a:extLst>
                    <a:ext uri="{FF2B5EF4-FFF2-40B4-BE49-F238E27FC236}">
                      <a16:creationId xmlns:a16="http://schemas.microsoft.com/office/drawing/2014/main" id="{5E66C1B2-E5D4-CD30-1678-0FF94D520BEB}"/>
                    </a:ext>
                  </a:extLst>
                </p:cNvPr>
                <p:cNvSpPr txBox="1"/>
                <p:nvPr/>
              </p:nvSpPr>
              <p:spPr>
                <a:xfrm>
                  <a:off x="2888338" y="6586473"/>
                  <a:ext cx="3310345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ea typeface="+mn-lt"/>
                      <a:cs typeface="+mn-lt"/>
                    </a:rPr>
                    <a:t>Real Time SMART CCTV Solution_산학2조 HOT6</a:t>
                  </a:r>
                  <a:endPara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33A630D-98DF-E253-3BE5-B462887077E8}"/>
                  </a:ext>
                </a:extLst>
              </p:cNvPr>
              <p:cNvGrpSpPr/>
              <p:nvPr/>
            </p:nvGrpSpPr>
            <p:grpSpPr>
              <a:xfrm>
                <a:off x="-9324" y="642977"/>
                <a:ext cx="9246110" cy="961816"/>
                <a:chOff x="2221" y="642977"/>
                <a:chExt cx="9246110" cy="961816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BAB13946-2AA8-9442-5A40-1BBF08ED14FB}"/>
                    </a:ext>
                  </a:extLst>
                </p:cNvPr>
                <p:cNvGrpSpPr/>
                <p:nvPr/>
              </p:nvGrpSpPr>
              <p:grpSpPr>
                <a:xfrm>
                  <a:off x="2221" y="642977"/>
                  <a:ext cx="9129992" cy="557518"/>
                  <a:chOff x="253791" y="195829"/>
                  <a:chExt cx="8615916" cy="557518"/>
                </a:xfrm>
              </p:grpSpPr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EE473C02-267E-F546-ABD9-AE1538DDA2FE}"/>
                      </a:ext>
                    </a:extLst>
                  </p:cNvPr>
                  <p:cNvCxnSpPr/>
                  <p:nvPr/>
                </p:nvCxnSpPr>
                <p:spPr>
                  <a:xfrm>
                    <a:off x="869891" y="485150"/>
                    <a:ext cx="7999816" cy="0"/>
                  </a:xfrm>
                  <a:prstGeom prst="line">
                    <a:avLst/>
                  </a:prstGeom>
                  <a:ln w="19050">
                    <a:solidFill>
                      <a:srgbClr val="898F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DBA0A0E-1451-80C4-8912-597E0D4E2053}"/>
                      </a:ext>
                    </a:extLst>
                  </p:cNvPr>
                  <p:cNvGrpSpPr/>
                  <p:nvPr/>
                </p:nvGrpSpPr>
                <p:grpSpPr>
                  <a:xfrm>
                    <a:off x="253791" y="213347"/>
                    <a:ext cx="540000" cy="540000"/>
                    <a:chOff x="199361" y="1040661"/>
                    <a:chExt cx="540000" cy="540000"/>
                  </a:xfrm>
                </p:grpSpPr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F2D09109-BA5D-B28C-FC48-40537241E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361" y="1040661"/>
                      <a:ext cx="540000" cy="540000"/>
                    </a:xfrm>
                    <a:prstGeom prst="rect">
                      <a:avLst/>
                    </a:prstGeom>
                    <a:solidFill>
                      <a:srgbClr val="898F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350"/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67C1C2B-E8EF-B35D-4A3C-4347314F3B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7604" y="1099684"/>
                      <a:ext cx="1944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ea typeface="맑은 고딕"/>
                        </a:rPr>
                        <a:t>4</a:t>
                      </a:r>
                      <a:endParaRPr lang="ko-KR" dirty="0"/>
                    </a:p>
                  </p:txBody>
                </p:sp>
              </p:grp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EC9661D-583F-EBA8-2019-3950F1E1206D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62" y="195829"/>
                    <a:ext cx="202212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ko-KR" altLang="en-US" sz="1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  <a:cs typeface="Calibri"/>
                      </a:rPr>
                      <a:t>모델</a:t>
                    </a:r>
                    <a:endParaRPr 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Calibri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C3CE9E1-980F-0010-90D9-FC65B9D5EE70}"/>
                    </a:ext>
                  </a:extLst>
                </p:cNvPr>
                <p:cNvSpPr txBox="1"/>
                <p:nvPr/>
              </p:nvSpPr>
              <p:spPr>
                <a:xfrm>
                  <a:off x="720798" y="958462"/>
                  <a:ext cx="8427419" cy="64633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OpenCV</a:t>
                  </a:r>
                  <a:endParaRPr lang="ko-KR" dirty="0" err="1">
                    <a:solidFill>
                      <a:schemeClr val="bg2">
                        <a:lumMod val="25000"/>
                      </a:schemeClr>
                    </a:solidFill>
                    <a:ea typeface="+mn-lt"/>
                    <a:cs typeface="+mn-lt"/>
                  </a:endParaRPr>
                </a:p>
                <a:p>
                  <a:endPara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CB2E8D4-8F97-52AD-6FA0-7356198DD649}"/>
                    </a:ext>
                  </a:extLst>
                </p:cNvPr>
                <p:cNvSpPr txBox="1"/>
                <p:nvPr/>
              </p:nvSpPr>
              <p:spPr>
                <a:xfrm>
                  <a:off x="4239240" y="1023870"/>
                  <a:ext cx="5009091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034A6"/>
                      </a:solidFill>
                      <a:ea typeface="맑은 고딕"/>
                      <a:cs typeface="Calibri"/>
                    </a:rPr>
                    <a:t>영상분할</a:t>
                  </a:r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rPr>
                    <a:t> - 객체탐지</a:t>
                  </a:r>
                  <a:r>
                    <a:rPr lang="ko-KR" altLang="en-US" b="1" dirty="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rPr>
                    <a:t> </a:t>
                  </a:r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rPr>
                    <a:t>- 객체추적 - 이상행동 탐지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54E888-B761-EB69-5702-FE01E4B0467D}"/>
                  </a:ext>
                </a:extLst>
              </p:cNvPr>
              <p:cNvSpPr txBox="1"/>
              <p:nvPr/>
            </p:nvSpPr>
            <p:spPr>
              <a:xfrm>
                <a:off x="706582" y="1503218"/>
                <a:ext cx="8123381" cy="69717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OpenCV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(</a:t>
                </a: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Open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 </a:t>
                </a: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Source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 Computer </a:t>
                </a: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Vision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)</a:t>
                </a:r>
                <a:endParaRPr lang="ko-KR" altLang="en-US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600" dirty="0">
                    <a:latin typeface="Malgun Gothic"/>
                    <a:ea typeface="맑은 고딕"/>
                    <a:cs typeface="Calibri"/>
                  </a:rPr>
                  <a:t>실시간 컴퓨터 비전을 목적으로 한 프로그래밍 라이브러리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5831F99-6344-E8C6-B3B4-6ECA5F9F5685}"/>
              </a:ext>
            </a:extLst>
          </p:cNvPr>
          <p:cNvGrpSpPr/>
          <p:nvPr/>
        </p:nvGrpSpPr>
        <p:grpSpPr>
          <a:xfrm>
            <a:off x="-9324" y="3856"/>
            <a:ext cx="9666512" cy="6859616"/>
            <a:chOff x="-9324" y="3856"/>
            <a:chExt cx="9666512" cy="685961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EE1706-070D-9581-90B1-F774A1930550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8" name="그림 27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489D52EB-A84E-DEC7-6AB9-320424D85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260B21C-400C-3738-D08B-676DEDF7040B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98217F9-D9D9-462A-BA6E-EC5D269F0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139803-5251-1786-9049-2DCF5B370500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28</a:t>
                </a:r>
                <a:endParaRPr lang="ko-KR" dirty="0"/>
              </a:p>
            </p:txBody>
          </p:sp>
          <p:sp>
            <p:nvSpPr>
              <p:cNvPr id="52" name="TextBox 1">
                <a:extLst>
                  <a:ext uri="{FF2B5EF4-FFF2-40B4-BE49-F238E27FC236}">
                    <a16:creationId xmlns:a16="http://schemas.microsoft.com/office/drawing/2014/main" id="{1C68981A-8267-C2B5-6A7F-8F01B3BEB04D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66863E-C5F5-0B16-F9ED-5AA468BA836A}"/>
                </a:ext>
              </a:extLst>
            </p:cNvPr>
            <p:cNvGrpSpPr/>
            <p:nvPr/>
          </p:nvGrpSpPr>
          <p:grpSpPr>
            <a:xfrm>
              <a:off x="-9324" y="642977"/>
              <a:ext cx="9246110" cy="961816"/>
              <a:chOff x="2221" y="642977"/>
              <a:chExt cx="9246110" cy="961816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F35C27C-3020-E149-55D2-110D1A3BEAC5}"/>
                  </a:ext>
                </a:extLst>
              </p:cNvPr>
              <p:cNvGrpSpPr/>
              <p:nvPr/>
            </p:nvGrpSpPr>
            <p:grpSpPr>
              <a:xfrm>
                <a:off x="2221" y="642977"/>
                <a:ext cx="9129992" cy="557518"/>
                <a:chOff x="253791" y="195829"/>
                <a:chExt cx="8615916" cy="557518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045739C2-8EA6-51C5-73AE-4D64D734A086}"/>
                    </a:ext>
                  </a:extLst>
                </p:cNvPr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9BE19401-851F-AB4E-123F-AD245400CDB5}"/>
                    </a:ext>
                  </a:extLst>
                </p:cNvPr>
                <p:cNvGrpSpPr/>
                <p:nvPr/>
              </p:nvGrpSpPr>
              <p:grpSpPr>
                <a:xfrm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941EDE7D-FD62-F53E-2128-62B57CFA3B9D}"/>
                      </a:ext>
                    </a:extLst>
                  </p:cNvPr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DE432071-3674-053E-4598-D588FC6B0D29}"/>
                      </a:ext>
                    </a:extLst>
                  </p:cNvPr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bg1"/>
                        </a:solidFill>
                        <a:ea typeface="맑은 고딕"/>
                      </a:rPr>
                      <a:t>4</a:t>
                    </a:r>
                    <a:endParaRPr lang="ko-KR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012AEDE-1542-2033-673D-3F8409E543F8}"/>
                    </a:ext>
                  </a:extLst>
                </p:cNvPr>
                <p:cNvSpPr txBox="1"/>
                <p:nvPr/>
              </p:nvSpPr>
              <p:spPr>
                <a:xfrm>
                  <a:off x="967862" y="195829"/>
                  <a:ext cx="2022121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Calibri"/>
                    </a:rPr>
                    <a:t>모델</a:t>
                  </a:r>
                  <a:endPara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6DBEF-89F7-9B64-5393-0A63B30B983F}"/>
                  </a:ext>
                </a:extLst>
              </p:cNvPr>
              <p:cNvSpPr txBox="1"/>
              <p:nvPr/>
            </p:nvSpPr>
            <p:spPr>
              <a:xfrm>
                <a:off x="720798" y="958462"/>
                <a:ext cx="8427419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OpenCV</a:t>
                </a:r>
                <a:endParaRPr lang="ko-KR" dirty="0"/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DF1ADB-231F-F5CB-524A-3C8E2E38FB0B}"/>
                  </a:ext>
                </a:extLst>
              </p:cNvPr>
              <p:cNvSpPr txBox="1"/>
              <p:nvPr/>
            </p:nvSpPr>
            <p:spPr>
              <a:xfrm>
                <a:off x="4239240" y="1023870"/>
                <a:ext cx="500909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b="1" dirty="0">
                    <a:solidFill>
                      <a:srgbClr val="1034A6"/>
                    </a:solidFill>
                    <a:ea typeface="맑은 고딕"/>
                    <a:cs typeface="Calibri"/>
                  </a:rPr>
                  <a:t>영상분할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 - 객체탐지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 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- 객체추적 - 이상행동 탐지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4BBB9E-9134-22CE-650B-E0AFDE6B6557}"/>
                </a:ext>
              </a:extLst>
            </p:cNvPr>
            <p:cNvGrpSpPr/>
            <p:nvPr/>
          </p:nvGrpSpPr>
          <p:grpSpPr>
            <a:xfrm>
              <a:off x="647893" y="1500658"/>
              <a:ext cx="9009295" cy="4959560"/>
              <a:chOff x="809818" y="1500658"/>
              <a:chExt cx="9009295" cy="495956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B465EDA-C2E2-8E88-D26D-1A2BA1F53A47}"/>
                  </a:ext>
                </a:extLst>
              </p:cNvPr>
              <p:cNvGrpSpPr/>
              <p:nvPr/>
            </p:nvGrpSpPr>
            <p:grpSpPr>
              <a:xfrm>
                <a:off x="809818" y="1500658"/>
                <a:ext cx="9009295" cy="4959560"/>
                <a:chOff x="809818" y="1500658"/>
                <a:chExt cx="9009295" cy="495956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B8F8A19B-1AF9-94E1-380F-8809213D0B13}"/>
                    </a:ext>
                  </a:extLst>
                </p:cNvPr>
                <p:cNvGrpSpPr/>
                <p:nvPr/>
              </p:nvGrpSpPr>
              <p:grpSpPr>
                <a:xfrm>
                  <a:off x="809818" y="1500658"/>
                  <a:ext cx="9009295" cy="4959560"/>
                  <a:chOff x="251018" y="1094258"/>
                  <a:chExt cx="9009295" cy="4959560"/>
                </a:xfrm>
              </p:grpSpPr>
              <p:sp>
                <p:nvSpPr>
                  <p:cNvPr id="31" name="Google Shape;414;p29"/>
                  <p:cNvSpPr txBox="1"/>
                  <p:nvPr/>
                </p:nvSpPr>
                <p:spPr>
                  <a:xfrm>
                    <a:off x="251018" y="1094258"/>
                    <a:ext cx="5030535" cy="10357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68569" tIns="68569" rIns="68569" bIns="68569" anchor="t" anchorCtr="0">
                    <a:noAutofit/>
                  </a:bodyPr>
                  <a:lstStyle/>
                  <a:p>
                    <a:pPr lvl="0">
                      <a:defRPr/>
                    </a:pPr>
                    <a:r>
                      <a:rPr lang="en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2) </a:t>
                    </a:r>
                    <a:r>
                      <a:rPr lang="ko-KR" altLang="en-US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사용자 설정구역</a:t>
                    </a:r>
                    <a:r>
                      <a: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(후처리)</a:t>
                    </a:r>
                    <a:endParaRPr lang="ko-KR" altLang="en-US" sz="1800" b="1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Barlow Light"/>
                      <a:sym typeface="Barlow Light"/>
                    </a:endParaRPr>
                  </a:p>
                  <a:p>
                    <a:pPr lvl="0">
                      <a:defRPr/>
                    </a:pPr>
                    <a:endParaRPr lang="en-US" altLang="ko-KR" sz="1800">
                      <a:solidFill>
                        <a:schemeClr val="dk1"/>
                      </a:solidFill>
                      <a:latin typeface="맑은 고딕"/>
                      <a:ea typeface="Barlow Light"/>
                      <a:cs typeface="Barlow Light"/>
                    </a:endParaRPr>
                  </a:p>
                  <a:p>
                    <a:pPr lvl="0">
                      <a:defRPr/>
                    </a:pPr>
                    <a:r>
                      <a:rPr lang="ko-KR" alt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  <a:cs typeface="Barlow"/>
                        <a:sym typeface="Barlow"/>
                      </a:rPr>
                      <a:t>침입 또는 배회 </a:t>
                    </a:r>
                    <a:r>
                      <a:rPr lang="ko-KR" altLang="en-US" sz="1600" b="1" dirty="0">
                        <a:solidFill>
                          <a:srgbClr val="1034A6"/>
                        </a:solidFill>
                        <a:latin typeface="Malgun Gothic"/>
                        <a:ea typeface="Malgun Gothic"/>
                        <a:cs typeface="Barlow"/>
                        <a:sym typeface="Barlow"/>
                      </a:rPr>
                      <a:t>구역을 설정</a:t>
                    </a:r>
                    <a:r>
                      <a:rPr lang="ko-KR" alt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  <a:cs typeface="Barlow"/>
                        <a:sym typeface="Barlow"/>
                      </a:rPr>
                      <a:t>하여 화면에 그림</a:t>
                    </a:r>
                    <a:endPara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Barlow"/>
                    </a:endParaRPr>
                  </a:p>
                </p:txBody>
              </p: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876740" y="2129219"/>
                    <a:ext cx="8383573" cy="3924599"/>
                    <a:chOff x="1323054" y="2542876"/>
                    <a:chExt cx="8460877" cy="3924599"/>
                  </a:xfrm>
                </p:grpSpPr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7938507" y="4770181"/>
                      <a:ext cx="1845424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anchor="t">
                      <a:spAutoFit/>
                    </a:bodyPr>
                    <a:lstStyle/>
                    <a:p>
                      <a:pPr lvl="0">
                        <a:defRPr/>
                      </a:pPr>
                      <a:r>
                        <a:rPr lang="en-US" altLang="ko-KR" sz="160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/>
                        </a:rPr>
                        <a:t>:</a:t>
                      </a:r>
                      <a:r>
                        <a:rPr lang="ko-KR" altLang="en-US" sz="160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/>
                        </a:rPr>
                        <a:t>침입구역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60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/>
                        </a:rPr>
                        <a:t>:</a:t>
                      </a:r>
                      <a:r>
                        <a:rPr lang="ko-KR" altLang="en-US" sz="160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/>
                        </a:rPr>
                        <a:t>배회구역</a:t>
                      </a:r>
                      <a:endParaRPr lang="ko-KR" altLang="en-US" sz="160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endParaRPr>
                    </a:p>
                  </p:txBody>
                </p:sp>
                <p:grpSp>
                  <p:nvGrpSpPr>
                    <p:cNvPr id="33" name="Google Shape;1186;p50"/>
                    <p:cNvGrpSpPr/>
                    <p:nvPr/>
                  </p:nvGrpSpPr>
                  <p:grpSpPr>
                    <a:xfrm>
                      <a:off x="1323054" y="2542876"/>
                      <a:ext cx="6175026" cy="3924599"/>
                      <a:chOff x="2583325" y="2972875"/>
                      <a:chExt cx="462850" cy="445750"/>
                    </a:xfrm>
                  </p:grpSpPr>
                  <p:sp>
                    <p:nvSpPr>
                      <p:cNvPr id="34" name="Google Shape;1187;p50"/>
                      <p:cNvSpPr/>
                      <p:nvPr/>
                    </p:nvSpPr>
                    <p:spPr>
                      <a:xfrm>
                        <a:off x="2701775" y="3323350"/>
                        <a:ext cx="225950" cy="95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038" h="3811" extrusionOk="0">
                            <a:moveTo>
                              <a:pt x="2956" y="1"/>
                            </a:moveTo>
                            <a:lnTo>
                              <a:pt x="2956" y="2956"/>
                            </a:lnTo>
                            <a:lnTo>
                              <a:pt x="685" y="2956"/>
                            </a:lnTo>
                            <a:lnTo>
                              <a:pt x="514" y="3005"/>
                            </a:lnTo>
                            <a:lnTo>
                              <a:pt x="367" y="3103"/>
                            </a:lnTo>
                            <a:lnTo>
                              <a:pt x="245" y="3200"/>
                            </a:lnTo>
                            <a:lnTo>
                              <a:pt x="147" y="3322"/>
                            </a:lnTo>
                            <a:lnTo>
                              <a:pt x="50" y="3469"/>
                            </a:lnTo>
                            <a:lnTo>
                              <a:pt x="1" y="3640"/>
                            </a:lnTo>
                            <a:lnTo>
                              <a:pt x="1" y="3811"/>
                            </a:lnTo>
                            <a:lnTo>
                              <a:pt x="9037" y="3811"/>
                            </a:lnTo>
                            <a:lnTo>
                              <a:pt x="9037" y="3640"/>
                            </a:lnTo>
                            <a:lnTo>
                              <a:pt x="8988" y="3469"/>
                            </a:lnTo>
                            <a:lnTo>
                              <a:pt x="8891" y="3322"/>
                            </a:lnTo>
                            <a:lnTo>
                              <a:pt x="8793" y="3200"/>
                            </a:lnTo>
                            <a:lnTo>
                              <a:pt x="8671" y="3103"/>
                            </a:lnTo>
                            <a:lnTo>
                              <a:pt x="8524" y="3005"/>
                            </a:lnTo>
                            <a:lnTo>
                              <a:pt x="8353" y="2956"/>
                            </a:lnTo>
                            <a:lnTo>
                              <a:pt x="6082" y="2956"/>
                            </a:lnTo>
                            <a:lnTo>
                              <a:pt x="6082" y="1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wrap="square" lIns="68569" tIns="68569" rIns="68569" bIns="68569" anchor="ctr" anchorCtr="0">
                        <a:noAutofit/>
                      </a:bodyPr>
                      <a:lstStyle/>
                      <a:p>
                        <a:pPr lvl="0">
                          <a:defRPr/>
                        </a:pPr>
                        <a:endParaRPr sz="1050">
                          <a:solidFill>
                            <a:schemeClr val="dk1"/>
                          </a:solidFill>
                        </a:endParaRPr>
                      </a:p>
                    </p:txBody>
                  </p:sp>
                  <p:sp>
                    <p:nvSpPr>
                      <p:cNvPr id="35" name="Google Shape;1188;p50"/>
                      <p:cNvSpPr/>
                      <p:nvPr/>
                    </p:nvSpPr>
                    <p:spPr>
                      <a:xfrm>
                        <a:off x="2583325" y="2972875"/>
                        <a:ext cx="462850" cy="3370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14" h="13483" extrusionOk="0">
                            <a:moveTo>
                              <a:pt x="17048" y="1466"/>
                            </a:moveTo>
                            <a:lnTo>
                              <a:pt x="17048" y="12017"/>
                            </a:lnTo>
                            <a:lnTo>
                              <a:pt x="1466" y="12017"/>
                            </a:lnTo>
                            <a:lnTo>
                              <a:pt x="1466" y="1466"/>
                            </a:lnTo>
                            <a:close/>
                            <a:moveTo>
                              <a:pt x="391" y="1"/>
                            </a:moveTo>
                            <a:lnTo>
                              <a:pt x="318" y="50"/>
                            </a:lnTo>
                            <a:lnTo>
                              <a:pt x="220" y="74"/>
                            </a:lnTo>
                            <a:lnTo>
                              <a:pt x="147" y="148"/>
                            </a:lnTo>
                            <a:lnTo>
                              <a:pt x="98" y="221"/>
                            </a:lnTo>
                            <a:lnTo>
                              <a:pt x="49" y="294"/>
                            </a:lnTo>
                            <a:lnTo>
                              <a:pt x="25" y="392"/>
                            </a:lnTo>
                            <a:lnTo>
                              <a:pt x="1" y="489"/>
                            </a:lnTo>
                            <a:lnTo>
                              <a:pt x="1" y="12994"/>
                            </a:lnTo>
                            <a:lnTo>
                              <a:pt x="25" y="13092"/>
                            </a:lnTo>
                            <a:lnTo>
                              <a:pt x="49" y="13189"/>
                            </a:lnTo>
                            <a:lnTo>
                              <a:pt x="98" y="13263"/>
                            </a:lnTo>
                            <a:lnTo>
                              <a:pt x="147" y="13336"/>
                            </a:lnTo>
                            <a:lnTo>
                              <a:pt x="220" y="13409"/>
                            </a:lnTo>
                            <a:lnTo>
                              <a:pt x="318" y="13434"/>
                            </a:lnTo>
                            <a:lnTo>
                              <a:pt x="391" y="13483"/>
                            </a:lnTo>
                            <a:lnTo>
                              <a:pt x="18123" y="13483"/>
                            </a:lnTo>
                            <a:lnTo>
                              <a:pt x="18196" y="13434"/>
                            </a:lnTo>
                            <a:lnTo>
                              <a:pt x="18293" y="13409"/>
                            </a:lnTo>
                            <a:lnTo>
                              <a:pt x="18367" y="13336"/>
                            </a:lnTo>
                            <a:lnTo>
                              <a:pt x="18416" y="13263"/>
                            </a:lnTo>
                            <a:lnTo>
                              <a:pt x="18464" y="13189"/>
                            </a:lnTo>
                            <a:lnTo>
                              <a:pt x="18489" y="13092"/>
                            </a:lnTo>
                            <a:lnTo>
                              <a:pt x="18513" y="12994"/>
                            </a:lnTo>
                            <a:lnTo>
                              <a:pt x="18513" y="489"/>
                            </a:lnTo>
                            <a:lnTo>
                              <a:pt x="18489" y="392"/>
                            </a:lnTo>
                            <a:lnTo>
                              <a:pt x="18464" y="294"/>
                            </a:lnTo>
                            <a:lnTo>
                              <a:pt x="18416" y="221"/>
                            </a:lnTo>
                            <a:lnTo>
                              <a:pt x="18367" y="148"/>
                            </a:lnTo>
                            <a:lnTo>
                              <a:pt x="18293" y="74"/>
                            </a:lnTo>
                            <a:lnTo>
                              <a:pt x="18196" y="50"/>
                            </a:lnTo>
                            <a:lnTo>
                              <a:pt x="18123" y="1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wrap="square" lIns="68569" tIns="68569" rIns="68569" bIns="68569" anchor="ctr" anchorCtr="0">
                        <a:noAutofit/>
                      </a:bodyPr>
                      <a:lstStyle/>
                      <a:p>
                        <a:pPr lvl="0">
                          <a:defRPr/>
                        </a:pPr>
                        <a:endParaRPr sz="1050">
                          <a:solidFill>
                            <a:schemeClr val="dk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37" name="직선 연결선 36"/>
                    <p:cNvCxnSpPr/>
                    <p:nvPr/>
                  </p:nvCxnSpPr>
                  <p:spPr>
                    <a:xfrm>
                      <a:off x="7743246" y="4967730"/>
                      <a:ext cx="195261" cy="0"/>
                    </a:xfrm>
                    <a:prstGeom prst="line">
                      <a:avLst/>
                    </a:prstGeom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 37"/>
                    <p:cNvCxnSpPr/>
                    <p:nvPr/>
                  </p:nvCxnSpPr>
                  <p:spPr>
                    <a:xfrm>
                      <a:off x="7743246" y="5225323"/>
                      <a:ext cx="195261" cy="0"/>
                    </a:xfrm>
                    <a:prstGeom prst="line">
                      <a:avLst/>
                    </a:prstGeom>
                    <a:ln w="57150">
                      <a:solidFill>
                        <a:srgbClr val="3E3AA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39" name="그림 38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700"/>
                    <a:stretch>
                      <a:fillRect/>
                    </a:stretch>
                  </p:blipFill>
                  <p:spPr>
                    <a:xfrm>
                      <a:off x="1558228" y="2679470"/>
                      <a:ext cx="5679698" cy="266558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Google Shape;408;p29"/>
                  <p:cNvSpPr/>
                  <p:nvPr/>
                </p:nvSpPr>
                <p:spPr>
                  <a:xfrm>
                    <a:off x="338147" y="1491941"/>
                    <a:ext cx="2788549" cy="64819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txBody>
                  <a:bodyPr wrap="square" lIns="68569" tIns="68569" rIns="68569" bIns="68569" anchor="ctr" anchorCtr="0">
                    <a:noAutofit/>
                  </a:bodyPr>
                  <a:lstStyle/>
                  <a:p>
                    <a:pPr lvl="0">
                      <a:defRPr/>
                    </a:pPr>
                    <a:endParaRPr sz="1050"/>
                  </a:p>
                </p:txBody>
              </p:sp>
            </p:grpSp>
            <p:cxnSp>
              <p:nvCxnSpPr>
                <p:cNvPr id="4" name="직선 화살표 연결선 3">
                  <a:extLst>
                    <a:ext uri="{FF2B5EF4-FFF2-40B4-BE49-F238E27FC236}">
                      <a16:creationId xmlns:a16="http://schemas.microsoft.com/office/drawing/2014/main" id="{51217F8E-1989-B0B9-63AA-1AD0121E6A59}"/>
                    </a:ext>
                  </a:extLst>
                </p:cNvPr>
                <p:cNvCxnSpPr/>
                <p:nvPr/>
              </p:nvCxnSpPr>
              <p:spPr>
                <a:xfrm>
                  <a:off x="5947929" y="4236893"/>
                  <a:ext cx="498764" cy="706583"/>
                </a:xfrm>
                <a:prstGeom prst="straightConnector1">
                  <a:avLst/>
                </a:prstGeom>
                <a:ln w="28575">
                  <a:solidFill>
                    <a:srgbClr val="1034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8CBBAF5C-9123-BDDA-8174-17E6B3847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7637" y="4167619"/>
                  <a:ext cx="824346" cy="768929"/>
                </a:xfrm>
                <a:prstGeom prst="straightConnector1">
                  <a:avLst/>
                </a:prstGeom>
                <a:ln w="28575">
                  <a:solidFill>
                    <a:srgbClr val="1034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9AF7E45A-63B1-F21E-B6C0-E0605360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4564" y="4929619"/>
                  <a:ext cx="3525981" cy="34635"/>
                </a:xfrm>
                <a:prstGeom prst="straightConnector1">
                  <a:avLst/>
                </a:prstGeom>
                <a:ln w="28575">
                  <a:solidFill>
                    <a:srgbClr val="1034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BB8B0D26-D857-B228-EA18-C4F2373EF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24274" y="4174547"/>
                  <a:ext cx="2223654" cy="69271"/>
                </a:xfrm>
                <a:prstGeom prst="straightConnector1">
                  <a:avLst/>
                </a:prstGeom>
                <a:ln w="28575">
                  <a:solidFill>
                    <a:srgbClr val="1034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8991EA4-90CB-23A5-EB04-F000508292F8}"/>
                  </a:ext>
                </a:extLst>
              </p:cNvPr>
              <p:cNvGrpSpPr/>
              <p:nvPr/>
            </p:nvGrpSpPr>
            <p:grpSpPr>
              <a:xfrm>
                <a:off x="5578186" y="3659329"/>
                <a:ext cx="942110" cy="1433946"/>
                <a:chOff x="5578186" y="3659329"/>
                <a:chExt cx="942110" cy="1433946"/>
              </a:xfrm>
            </p:grpSpPr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3E853868-084F-C5CD-A6B2-FA424975C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85113" y="4178875"/>
                  <a:ext cx="415637" cy="90747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539001B3-4B57-3969-FEFF-170E0E503B81}"/>
                    </a:ext>
                  </a:extLst>
                </p:cNvPr>
                <p:cNvCxnSpPr/>
                <p:nvPr/>
              </p:nvCxnSpPr>
              <p:spPr>
                <a:xfrm>
                  <a:off x="5640532" y="3673186"/>
                  <a:ext cx="879764" cy="126076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D903F0B8-2E2B-A032-1D19-48242FB91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78186" y="3659329"/>
                  <a:ext cx="69272" cy="53340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C2FF4818-9B0C-E835-997B-5604412A5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00749" y="4927019"/>
                  <a:ext cx="512617" cy="1662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45C2C24-AB57-653D-5C87-4560B09C25BB}"/>
              </a:ext>
            </a:extLst>
          </p:cNvPr>
          <p:cNvGrpSpPr/>
          <p:nvPr/>
        </p:nvGrpSpPr>
        <p:grpSpPr>
          <a:xfrm>
            <a:off x="-8665" y="3856"/>
            <a:ext cx="9246110" cy="6859616"/>
            <a:chOff x="-8665" y="3856"/>
            <a:chExt cx="9246110" cy="685961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6F73134-97E0-0E54-F947-BEDBDF77DD35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54" name="그림 53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F9F7BFFA-02C3-66DD-79E9-CD1C23B8B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BA270B4-12A4-9AA6-AE9A-AC09C89DA9F0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B1A99CF9-EFBD-8C89-4453-C48FE124A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D4E9AC8-4AE8-3CBB-6F92-591FB9E1590B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29</a:t>
                </a:r>
                <a:endParaRPr lang="ko-KR" dirty="0"/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68881CA8-C115-CCFB-E354-844372981B1E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877D45-2CF5-43F1-2A25-05F212D13B2B}"/>
                </a:ext>
              </a:extLst>
            </p:cNvPr>
            <p:cNvGrpSpPr/>
            <p:nvPr/>
          </p:nvGrpSpPr>
          <p:grpSpPr>
            <a:xfrm>
              <a:off x="-8665" y="642977"/>
              <a:ext cx="9246110" cy="961816"/>
              <a:chOff x="2221" y="642977"/>
              <a:chExt cx="9246110" cy="961816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66E8D2B-4209-17C5-6DAD-3CDBCB42C201}"/>
                  </a:ext>
                </a:extLst>
              </p:cNvPr>
              <p:cNvGrpSpPr/>
              <p:nvPr/>
            </p:nvGrpSpPr>
            <p:grpSpPr>
              <a:xfrm>
                <a:off x="2221" y="642977"/>
                <a:ext cx="9129992" cy="557518"/>
                <a:chOff x="253791" y="195829"/>
                <a:chExt cx="8615916" cy="557518"/>
              </a:xfrm>
            </p:grpSpPr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4E290AE7-4093-37DE-9E84-DDDA8163FC95}"/>
                    </a:ext>
                  </a:extLst>
                </p:cNvPr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185A100C-41F5-569A-FA86-92552BB3F99A}"/>
                    </a:ext>
                  </a:extLst>
                </p:cNvPr>
                <p:cNvGrpSpPr/>
                <p:nvPr/>
              </p:nvGrpSpPr>
              <p:grpSpPr>
                <a:xfrm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BA5DCF6E-5C1E-E638-C42B-C1A26D3F3FDD}"/>
                      </a:ext>
                    </a:extLst>
                  </p:cNvPr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DA34E67-C694-AF34-1BC6-36C23D2F3B85}"/>
                      </a:ext>
                    </a:extLst>
                  </p:cNvPr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bg1"/>
                        </a:solidFill>
                        <a:ea typeface="맑은 고딕"/>
                      </a:rPr>
                      <a:t>4</a:t>
                    </a:r>
                    <a:endParaRPr lang="ko-KR" dirty="0"/>
                  </a:p>
                </p:txBody>
              </p: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8724395-B8B0-467C-73DA-5D4D0BE0BE25}"/>
                    </a:ext>
                  </a:extLst>
                </p:cNvPr>
                <p:cNvSpPr txBox="1"/>
                <p:nvPr/>
              </p:nvSpPr>
              <p:spPr>
                <a:xfrm>
                  <a:off x="967862" y="195829"/>
                  <a:ext cx="2022121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Calibri"/>
                    </a:rPr>
                    <a:t>모델</a:t>
                  </a:r>
                  <a:endPara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548A784-8E19-E47A-A42D-9226F6F08F04}"/>
                  </a:ext>
                </a:extLst>
              </p:cNvPr>
              <p:cNvSpPr txBox="1"/>
              <p:nvPr/>
            </p:nvSpPr>
            <p:spPr>
              <a:xfrm>
                <a:off x="720798" y="958462"/>
                <a:ext cx="8427419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OpenCV</a:t>
                </a:r>
                <a:endParaRPr lang="ko-KR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31D169-D917-C3C0-5D86-0C29D66810B0}"/>
                  </a:ext>
                </a:extLst>
              </p:cNvPr>
              <p:cNvSpPr txBox="1"/>
              <p:nvPr/>
            </p:nvSpPr>
            <p:spPr>
              <a:xfrm>
                <a:off x="4239240" y="1023870"/>
                <a:ext cx="500909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b="1" dirty="0">
                    <a:solidFill>
                      <a:srgbClr val="1034A6"/>
                    </a:solidFill>
                    <a:ea typeface="맑은 고딕"/>
                    <a:cs typeface="Calibri"/>
                  </a:rPr>
                  <a:t>영상분할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 - 객체탐지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 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- 객체추적 - 이상행동 탐지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0BEDB1-B2D3-C808-AD11-70100CDC464D}"/>
                </a:ext>
              </a:extLst>
            </p:cNvPr>
            <p:cNvGrpSpPr/>
            <p:nvPr/>
          </p:nvGrpSpPr>
          <p:grpSpPr>
            <a:xfrm>
              <a:off x="659724" y="1521881"/>
              <a:ext cx="6724168" cy="4938329"/>
              <a:chOff x="855373" y="1521881"/>
              <a:chExt cx="6724168" cy="49383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6C15CEA-081F-CEB9-0296-AC951226F05C}"/>
                  </a:ext>
                </a:extLst>
              </p:cNvPr>
              <p:cNvGrpSpPr/>
              <p:nvPr/>
            </p:nvGrpSpPr>
            <p:grpSpPr>
              <a:xfrm>
                <a:off x="855373" y="1521881"/>
                <a:ext cx="6724168" cy="4938329"/>
                <a:chOff x="271173" y="1115481"/>
                <a:chExt cx="6724168" cy="493832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271173" y="1115481"/>
                  <a:ext cx="5812864" cy="988927"/>
                  <a:chOff x="271173" y="1115481"/>
                  <a:chExt cx="5812864" cy="988927"/>
                </a:xfrm>
              </p:grpSpPr>
              <p:sp>
                <p:nvSpPr>
                  <p:cNvPr id="22" name="Google Shape;390;p29"/>
                  <p:cNvSpPr txBox="1"/>
                  <p:nvPr/>
                </p:nvSpPr>
                <p:spPr>
                  <a:xfrm>
                    <a:off x="271173" y="1115481"/>
                    <a:ext cx="5812864" cy="9889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68569" tIns="68569" rIns="68569" bIns="68569" anchor="t" anchorCtr="0">
                    <a:noAutofit/>
                  </a:bodyPr>
                  <a:lstStyle/>
                  <a:p>
                    <a:pPr lvl="0">
                      <a:defRPr/>
                    </a:pPr>
                    <a:r>
                      <a:rPr lang="en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cs typeface="Barlow Light"/>
                        <a:sym typeface="Barlow Light"/>
                      </a:rPr>
                      <a:t>3</a:t>
                    </a:r>
                    <a:r>
                      <a:rPr lang="en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cs typeface="Barlow Light"/>
                        <a:sym typeface="Barlow Light"/>
                      </a:rPr>
                      <a:t>) </a:t>
                    </a:r>
                    <a:r>
                      <a:rPr lang="ko-KR" altLang="en-US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경고 메시지</a:t>
                    </a:r>
                    <a:r>
                      <a: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Barlow Light"/>
                        <a:sym typeface="Barlow Light"/>
                      </a:rPr>
                      <a:t>(후처리)</a:t>
                    </a:r>
                    <a:endParaRPr lang="ko-KR" altLang="en-US" sz="1800" b="1" dirty="0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Barlow Light"/>
                      <a:sym typeface="Barlow Light"/>
                    </a:endParaRPr>
                  </a:p>
                  <a:p>
                    <a:pPr lvl="0">
                      <a:defRPr/>
                    </a:pPr>
                    <a:endParaRPr lang="ko-KR" altLang="en-US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Barlow"/>
                    </a:endParaRPr>
                  </a:p>
                  <a:p>
                    <a:pPr lvl="0">
                      <a:spcAft>
                        <a:spcPts val="1200"/>
                      </a:spcAft>
                      <a:defRPr/>
                    </a:pPr>
                    <a:r>
                      <a:rPr lang="en" sz="1600" dirty="0" err="1">
                        <a:solidFill>
                          <a:schemeClr val="dk1"/>
                        </a:solidFill>
                        <a:latin typeface="+mn-ea"/>
                        <a:cs typeface="Barlow"/>
                        <a:sym typeface="Barlow"/>
                      </a:rPr>
                      <a:t>putText</a:t>
                    </a:r>
                    <a:r>
                      <a:rPr lang="en" sz="1600" dirty="0">
                        <a:solidFill>
                          <a:schemeClr val="dk1"/>
                        </a:solidFill>
                        <a:latin typeface="+mn-ea"/>
                        <a:cs typeface="Barlow"/>
                        <a:sym typeface="Barlow"/>
                      </a:rPr>
                      <a:t> </a:t>
                    </a:r>
                    <a:r>
                      <a:rPr lang="ko-KR" altLang="en-US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함수를 사용하여 </a:t>
                    </a:r>
                    <a:r>
                      <a:rPr lang="ko-KR" altLang="en-US" sz="1600" b="1" dirty="0">
                        <a:solidFill>
                          <a:srgbClr val="1034A6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경고 메시지</a:t>
                    </a:r>
                    <a:r>
                      <a:rPr lang="ko-KR" altLang="en-US" sz="1600"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Barlow"/>
                        <a:sym typeface="Barlow"/>
                      </a:rPr>
                      <a:t>를 화면에 띄움</a:t>
                    </a:r>
                    <a:endParaRPr lang="ko-KR" altLang="en-US" sz="1600" dirty="0">
                      <a:solidFill>
                        <a:schemeClr val="dk1"/>
                      </a:solidFill>
                      <a:latin typeface="맑은 고딕"/>
                      <a:ea typeface="맑은 고딕"/>
                      <a:cs typeface="Barlow"/>
                    </a:endParaRPr>
                  </a:p>
                </p:txBody>
              </p:sp>
              <p:sp>
                <p:nvSpPr>
                  <p:cNvPr id="7" name="Google Shape;408;p29"/>
                  <p:cNvSpPr/>
                  <p:nvPr/>
                </p:nvSpPr>
                <p:spPr>
                  <a:xfrm>
                    <a:off x="338147" y="1491941"/>
                    <a:ext cx="2332711" cy="55294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txBody>
                  <a:bodyPr wrap="square" lIns="68569" tIns="68569" rIns="68569" bIns="68569" anchor="ctr" anchorCtr="0">
                    <a:noAutofit/>
                  </a:bodyPr>
                  <a:lstStyle/>
                  <a:p>
                    <a:pPr lvl="0">
                      <a:defRPr/>
                    </a:pPr>
                    <a:endParaRPr sz="1050"/>
                  </a:p>
                </p:txBody>
              </p:sp>
            </p:grpSp>
            <p:grpSp>
              <p:nvGrpSpPr>
                <p:cNvPr id="17" name="그룹 16"/>
                <p:cNvGrpSpPr/>
                <p:nvPr/>
              </p:nvGrpSpPr>
              <p:grpSpPr>
                <a:xfrm>
                  <a:off x="876735" y="2129212"/>
                  <a:ext cx="6118606" cy="3924598"/>
                  <a:chOff x="876735" y="2129212"/>
                  <a:chExt cx="6118606" cy="3924598"/>
                </a:xfrm>
              </p:grpSpPr>
              <p:grpSp>
                <p:nvGrpSpPr>
                  <p:cNvPr id="55" name="Google Shape;1186;p50"/>
                  <p:cNvGrpSpPr/>
                  <p:nvPr/>
                </p:nvGrpSpPr>
                <p:grpSpPr>
                  <a:xfrm>
                    <a:off x="876735" y="2129212"/>
                    <a:ext cx="6118606" cy="3924598"/>
                    <a:chOff x="2583325" y="2972875"/>
                    <a:chExt cx="462850" cy="445750"/>
                  </a:xfrm>
                </p:grpSpPr>
                <p:sp>
                  <p:nvSpPr>
                    <p:cNvPr id="60" name="Google Shape;1188;p50"/>
                    <p:cNvSpPr/>
                    <p:nvPr/>
                  </p:nvSpPr>
                  <p:spPr>
                    <a:xfrm>
                      <a:off x="2583325" y="2972875"/>
                      <a:ext cx="462850" cy="337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514" h="13483" extrusionOk="0">
                          <a:moveTo>
                            <a:pt x="17048" y="1466"/>
                          </a:moveTo>
                          <a:lnTo>
                            <a:pt x="17048" y="12017"/>
                          </a:lnTo>
                          <a:lnTo>
                            <a:pt x="1466" y="12017"/>
                          </a:lnTo>
                          <a:lnTo>
                            <a:pt x="1466" y="1466"/>
                          </a:lnTo>
                          <a:close/>
                          <a:moveTo>
                            <a:pt x="391" y="1"/>
                          </a:moveTo>
                          <a:lnTo>
                            <a:pt x="318" y="50"/>
                          </a:lnTo>
                          <a:lnTo>
                            <a:pt x="220" y="74"/>
                          </a:lnTo>
                          <a:lnTo>
                            <a:pt x="147" y="148"/>
                          </a:lnTo>
                          <a:lnTo>
                            <a:pt x="98" y="221"/>
                          </a:lnTo>
                          <a:lnTo>
                            <a:pt x="49" y="294"/>
                          </a:lnTo>
                          <a:lnTo>
                            <a:pt x="25" y="392"/>
                          </a:lnTo>
                          <a:lnTo>
                            <a:pt x="1" y="489"/>
                          </a:lnTo>
                          <a:lnTo>
                            <a:pt x="1" y="12994"/>
                          </a:lnTo>
                          <a:lnTo>
                            <a:pt x="25" y="13092"/>
                          </a:lnTo>
                          <a:lnTo>
                            <a:pt x="49" y="13189"/>
                          </a:lnTo>
                          <a:lnTo>
                            <a:pt x="98" y="13263"/>
                          </a:lnTo>
                          <a:lnTo>
                            <a:pt x="147" y="13336"/>
                          </a:lnTo>
                          <a:lnTo>
                            <a:pt x="220" y="13409"/>
                          </a:lnTo>
                          <a:lnTo>
                            <a:pt x="318" y="13434"/>
                          </a:lnTo>
                          <a:lnTo>
                            <a:pt x="391" y="13483"/>
                          </a:lnTo>
                          <a:lnTo>
                            <a:pt x="18123" y="13483"/>
                          </a:lnTo>
                          <a:lnTo>
                            <a:pt x="18196" y="13434"/>
                          </a:lnTo>
                          <a:lnTo>
                            <a:pt x="18293" y="13409"/>
                          </a:lnTo>
                          <a:lnTo>
                            <a:pt x="18367" y="13336"/>
                          </a:lnTo>
                          <a:lnTo>
                            <a:pt x="18416" y="13263"/>
                          </a:lnTo>
                          <a:lnTo>
                            <a:pt x="18464" y="13189"/>
                          </a:lnTo>
                          <a:lnTo>
                            <a:pt x="18489" y="13092"/>
                          </a:lnTo>
                          <a:lnTo>
                            <a:pt x="18513" y="12994"/>
                          </a:lnTo>
                          <a:lnTo>
                            <a:pt x="18513" y="489"/>
                          </a:lnTo>
                          <a:lnTo>
                            <a:pt x="18489" y="392"/>
                          </a:lnTo>
                          <a:lnTo>
                            <a:pt x="18464" y="294"/>
                          </a:lnTo>
                          <a:lnTo>
                            <a:pt x="18416" y="221"/>
                          </a:lnTo>
                          <a:lnTo>
                            <a:pt x="18367" y="148"/>
                          </a:lnTo>
                          <a:lnTo>
                            <a:pt x="18293" y="74"/>
                          </a:lnTo>
                          <a:lnTo>
                            <a:pt x="18196" y="50"/>
                          </a:ln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wrap="square" lIns="68569" tIns="68569" rIns="68569" bIns="68569" anchor="ctr" anchorCtr="0">
                      <a:noAutofit/>
                    </a:bodyPr>
                    <a:lstStyle/>
                    <a:p>
                      <a:pPr lvl="0">
                        <a:defRPr/>
                      </a:pPr>
                      <a:endParaRPr sz="105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59" name="Google Shape;1187;p50"/>
                    <p:cNvSpPr/>
                    <p:nvPr/>
                  </p:nvSpPr>
                  <p:spPr>
                    <a:xfrm>
                      <a:off x="2701775" y="3323350"/>
                      <a:ext cx="225950" cy="9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38" h="3811" extrusionOk="0">
                          <a:moveTo>
                            <a:pt x="2956" y="1"/>
                          </a:moveTo>
                          <a:lnTo>
                            <a:pt x="2956" y="2956"/>
                          </a:lnTo>
                          <a:lnTo>
                            <a:pt x="685" y="2956"/>
                          </a:lnTo>
                          <a:lnTo>
                            <a:pt x="514" y="3005"/>
                          </a:lnTo>
                          <a:lnTo>
                            <a:pt x="367" y="3103"/>
                          </a:lnTo>
                          <a:lnTo>
                            <a:pt x="245" y="3200"/>
                          </a:lnTo>
                          <a:lnTo>
                            <a:pt x="147" y="3322"/>
                          </a:lnTo>
                          <a:lnTo>
                            <a:pt x="50" y="3469"/>
                          </a:lnTo>
                          <a:lnTo>
                            <a:pt x="1" y="3640"/>
                          </a:lnTo>
                          <a:lnTo>
                            <a:pt x="1" y="3811"/>
                          </a:lnTo>
                          <a:lnTo>
                            <a:pt x="9037" y="3811"/>
                          </a:lnTo>
                          <a:lnTo>
                            <a:pt x="9037" y="3640"/>
                          </a:lnTo>
                          <a:lnTo>
                            <a:pt x="8988" y="3469"/>
                          </a:lnTo>
                          <a:lnTo>
                            <a:pt x="8891" y="3322"/>
                          </a:lnTo>
                          <a:lnTo>
                            <a:pt x="8793" y="3200"/>
                          </a:lnTo>
                          <a:lnTo>
                            <a:pt x="8671" y="3103"/>
                          </a:lnTo>
                          <a:lnTo>
                            <a:pt x="8524" y="3005"/>
                          </a:lnTo>
                          <a:lnTo>
                            <a:pt x="8353" y="2956"/>
                          </a:lnTo>
                          <a:lnTo>
                            <a:pt x="6082" y="2956"/>
                          </a:lnTo>
                          <a:lnTo>
                            <a:pt x="6082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wrap="square" lIns="68569" tIns="68569" rIns="68569" bIns="68569" anchor="ctr" anchorCtr="0">
                      <a:noAutofit/>
                    </a:bodyPr>
                    <a:lstStyle/>
                    <a:p>
                      <a:pPr lvl="0">
                        <a:defRPr/>
                      </a:pPr>
                      <a:endParaRPr sz="105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  <p:pic>
                <p:nvPicPr>
                  <p:cNvPr id="16" name="그림 16" descr="실외, 물, 자연, 해안이(가) 표시된 사진  자동 생성된 설명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tretch>
                    <a:fillRect/>
                  </a:stretch>
                </p:blipFill>
                <p:spPr>
                  <a:xfrm>
                    <a:off x="1088572" y="2272677"/>
                    <a:ext cx="5660570" cy="2660987"/>
                  </a:xfrm>
                  <a:prstGeom prst="rect">
                    <a:avLst/>
                  </a:prstGeom>
                </p:spPr>
              </p:pic>
              <p:sp>
                <p:nvSpPr>
                  <p:cNvPr id="61" name="TextBox 1"/>
                  <p:cNvSpPr txBox="1"/>
                  <p:nvPr/>
                </p:nvSpPr>
                <p:spPr>
                  <a:xfrm>
                    <a:off x="1088140" y="2312712"/>
                    <a:ext cx="2501965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>
                      <a:defRPr/>
                    </a:pPr>
                    <a:r>
                      <a:rPr lang="en-US" altLang="ko-KR" b="1">
                        <a:solidFill>
                          <a:srgbClr val="FF0000"/>
                        </a:solidFill>
                        <a:ea typeface="맑은 고딕"/>
                      </a:rPr>
                      <a:t>HY_FINAL_INTRUTION!</a:t>
                    </a:r>
                    <a:endParaRPr lang="ko-KR" altLang="en-US" b="1">
                      <a:solidFill>
                        <a:srgbClr val="FF0000"/>
                      </a:solidFill>
                      <a:ea typeface="맑은 고딕"/>
                      <a:cs typeface="Calibri"/>
                    </a:endParaRPr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7787B80-E4F6-BBB7-3692-7FB397171C23}"/>
                  </a:ext>
                </a:extLst>
              </p:cNvPr>
              <p:cNvGrpSpPr/>
              <p:nvPr/>
            </p:nvGrpSpPr>
            <p:grpSpPr>
              <a:xfrm>
                <a:off x="1666873" y="3482973"/>
                <a:ext cx="5080000" cy="1860552"/>
                <a:chOff x="1666873" y="3482973"/>
                <a:chExt cx="5080000" cy="1860552"/>
              </a:xfrm>
            </p:grpSpPr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821B45FB-1693-5015-F87E-04877598C464}"/>
                    </a:ext>
                  </a:extLst>
                </p:cNvPr>
                <p:cNvCxnSpPr/>
                <p:nvPr/>
              </p:nvCxnSpPr>
              <p:spPr>
                <a:xfrm flipV="1">
                  <a:off x="3048000" y="4867275"/>
                  <a:ext cx="819150" cy="47625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23BE3239-D1AE-21B2-D27E-FB4816817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91150" y="4073524"/>
                  <a:ext cx="301625" cy="2381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2AB72D13-A872-8FF0-B884-132F3D744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29300" y="3800474"/>
                  <a:ext cx="304800" cy="1524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1E9D2380-706A-13DB-AA18-109075B19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10000" y="4610099"/>
                  <a:ext cx="47625" cy="2667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18E139EF-D022-57AB-C41B-FFA2650C8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73699" y="4022724"/>
                  <a:ext cx="200025" cy="5397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8CA83139-DD41-F6A5-6388-DF7ED5830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10274" y="3629024"/>
                  <a:ext cx="571500" cy="1238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BC098D22-692B-94C8-4BB9-93ECD709B2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6875" y="3943349"/>
                  <a:ext cx="371475" cy="762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603F138F-D7C2-914C-C895-B6D9F5819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24573" y="3752848"/>
                  <a:ext cx="463550" cy="603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38924CB1-148B-1565-F479-97FC1ECF4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10273" y="3590923"/>
                  <a:ext cx="736600" cy="476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380E3C88-43A5-19C9-DD25-1399463B7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53123" y="3502023"/>
                  <a:ext cx="793750" cy="857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27216F61-6383-F28E-A9E5-D40DB93B2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0473" y="4298948"/>
                  <a:ext cx="1612900" cy="30797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6BC986F2-0A96-7CAB-3EA0-F4BF652CB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3723" y="3505198"/>
                  <a:ext cx="2819400" cy="730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34927DB3-209B-F358-CD16-A422A2E85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6900" y="3482973"/>
                  <a:ext cx="212725" cy="984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009BD9E7-71BD-A193-30F3-B1CFA1CDC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6873" y="3498848"/>
                  <a:ext cx="1689100" cy="9842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73F70E-DAE5-4FD4-998E-19CF7933518C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79853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79853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B02AF0-77A1-EE18-A55B-E8792399F7B9}"/>
                </a:ext>
              </a:extLst>
            </p:cNvPr>
            <p:cNvGrpSpPr/>
            <p:nvPr/>
          </p:nvGrpSpPr>
          <p:grpSpPr>
            <a:xfrm>
              <a:off x="367014" y="2604321"/>
              <a:ext cx="5314119" cy="1470859"/>
              <a:chOff x="367014" y="2571664"/>
              <a:chExt cx="5314119" cy="147085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7015" y="2571664"/>
                <a:ext cx="98616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5400" b="1">
                    <a:solidFill>
                      <a:schemeClr val="bg2">
                        <a:lumMod val="50000"/>
                      </a:schemeClr>
                    </a:solidFill>
                    <a:latin typeface="Malgun Gothic"/>
                    <a:ea typeface="맑은 고딕"/>
                  </a:rPr>
                  <a:t>0</a:t>
                </a:r>
                <a:r>
                  <a:rPr lang="en-US" altLang="ko-KR" sz="5400" b="1">
                    <a:solidFill>
                      <a:srgbClr val="1034A6"/>
                    </a:solidFill>
                    <a:latin typeface="Malgun Gothic"/>
                    <a:ea typeface="맑은 고딕"/>
                    <a:cs typeface="Calibri"/>
                  </a:rPr>
                  <a:t>0</a:t>
                </a:r>
                <a:endParaRPr lang="ko-KR" altLang="en-US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8306" y="3519303"/>
                <a:ext cx="25459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sz="2800" b="1" spc="-113" err="1">
                    <a:solidFill>
                      <a:schemeClr val="bg2">
                        <a:lumMod val="50000"/>
                      </a:schemeClr>
                    </a:solidFill>
                    <a:latin typeface="Malgun Gothic"/>
                    <a:ea typeface="Malgun Gothic"/>
                  </a:rPr>
                  <a:t>Team</a:t>
                </a:r>
                <a:r>
                  <a:rPr lang="ko-KR" sz="2800" b="1" spc="-113">
                    <a:solidFill>
                      <a:schemeClr val="bg2">
                        <a:lumMod val="50000"/>
                      </a:schemeClr>
                    </a:solidFill>
                    <a:latin typeface="Malgun Gothic"/>
                    <a:ea typeface="Malgun Gothic"/>
                  </a:rPr>
                  <a:t> HOT6</a:t>
                </a:r>
                <a:endParaRPr lang="ko-KR" sz="2800" spc="-113">
                  <a:solidFill>
                    <a:schemeClr val="bg2">
                      <a:lumMod val="50000"/>
                    </a:schemeClr>
                  </a:solidFill>
                  <a:ea typeface="+mn-lt"/>
                  <a:cs typeface="+mn-lt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BEBC081-BD95-AA72-56D5-78DFA55B25E6}"/>
                  </a:ext>
                </a:extLst>
              </p:cNvPr>
              <p:cNvCxnSpPr/>
              <p:nvPr/>
            </p:nvCxnSpPr>
            <p:spPr>
              <a:xfrm>
                <a:off x="367014" y="3401616"/>
                <a:ext cx="5231028" cy="0"/>
              </a:xfrm>
              <a:prstGeom prst="line">
                <a:avLst/>
              </a:prstGeom>
              <a:ln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F3E00-86E9-C40E-0C96-6D2496B2B198}"/>
                  </a:ext>
                </a:extLst>
              </p:cNvPr>
              <p:cNvSpPr txBox="1"/>
              <p:nvPr/>
            </p:nvSpPr>
            <p:spPr>
              <a:xfrm>
                <a:off x="4013200" y="3131404"/>
                <a:ext cx="1667933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ko-KR" sz="1200" b="1">
                    <a:solidFill>
                      <a:schemeClr val="bg2">
                        <a:lumMod val="50000"/>
                      </a:schemeClr>
                    </a:solidFill>
                    <a:latin typeface="Malgun Gothic"/>
                    <a:ea typeface="맑은 고딕"/>
                    <a:cs typeface="Arial"/>
                  </a:rPr>
                  <a:t>​</a:t>
                </a:r>
                <a:r>
                  <a:rPr lang="en-US" altLang="ko-KR" sz="1200" b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Arial"/>
                  </a:rPr>
                  <a:t>팀 </a:t>
                </a:r>
                <a:r>
                  <a:rPr lang="en-US" altLang="ko-KR" sz="12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Arial"/>
                  </a:rPr>
                  <a:t>소개</a:t>
                </a:r>
                <a:endPara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  <a:cs typeface="Arial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63A8BD0-4EE5-3C63-2ABF-C48E5CE3BCBB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17" name="그림 16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D85F5D4E-6DC9-C704-C7EB-D86E12376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B3DBDD8-9F5A-3432-A333-CB99C7F7894A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BE3A062C-912B-1212-CC12-6739493C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BF8132-AFC1-BCD2-1B66-A36E55969400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03</a:t>
                </a:r>
                <a:endParaRPr lang="ko-KR" dirty="0"/>
              </a:p>
            </p:txBody>
          </p:sp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052F7870-4C5D-B5F1-9A5B-17D138C3E7E9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357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8EB51F6-F9A2-3A40-0CA1-C30B08582C5B}"/>
              </a:ext>
            </a:extLst>
          </p:cNvPr>
          <p:cNvGrpSpPr/>
          <p:nvPr/>
        </p:nvGrpSpPr>
        <p:grpSpPr>
          <a:xfrm>
            <a:off x="-9324" y="3856"/>
            <a:ext cx="9246110" cy="6859616"/>
            <a:chOff x="-9324" y="3856"/>
            <a:chExt cx="9246110" cy="685961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4170"/>
            <a:stretch>
              <a:fillRect/>
            </a:stretch>
          </p:blipFill>
          <p:spPr>
            <a:xfrm>
              <a:off x="170097" y="1323056"/>
              <a:ext cx="8782450" cy="3703822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F40E857-B3D0-A9CD-1747-7F24293B8E1A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1" name="그림 20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0C6FDA71-807D-7131-1C95-EF0646043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6A42D89-E3B1-83FD-E74C-13D3A5625466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272D3EC-D426-3598-97F7-3F6C48567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FC48C0-DF38-60CD-A190-AFD2858DFDC8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30</a:t>
                </a:r>
                <a:endParaRPr lang="ko-KR" dirty="0"/>
              </a:p>
            </p:txBody>
          </p:sp>
          <p:sp>
            <p:nvSpPr>
              <p:cNvPr id="38" name="TextBox 1">
                <a:extLst>
                  <a:ext uri="{FF2B5EF4-FFF2-40B4-BE49-F238E27FC236}">
                    <a16:creationId xmlns:a16="http://schemas.microsoft.com/office/drawing/2014/main" id="{BC14EAB8-68BB-DEFF-B10F-73BEB1749709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60D3ED-8C00-49C4-41D5-A117BC21827F}"/>
                </a:ext>
              </a:extLst>
            </p:cNvPr>
            <p:cNvGrpSpPr/>
            <p:nvPr/>
          </p:nvGrpSpPr>
          <p:grpSpPr>
            <a:xfrm>
              <a:off x="-9324" y="642977"/>
              <a:ext cx="9246110" cy="961816"/>
              <a:chOff x="2221" y="642977"/>
              <a:chExt cx="9246110" cy="96181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E5603429-DB7D-5B3D-5FA5-9C2B3CFCB11B}"/>
                  </a:ext>
                </a:extLst>
              </p:cNvPr>
              <p:cNvGrpSpPr/>
              <p:nvPr/>
            </p:nvGrpSpPr>
            <p:grpSpPr>
              <a:xfrm>
                <a:off x="2221" y="642977"/>
                <a:ext cx="9129992" cy="557518"/>
                <a:chOff x="253791" y="195829"/>
                <a:chExt cx="8615916" cy="557518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9764295-9CAB-3F1E-A18C-BCE380D4009F}"/>
                    </a:ext>
                  </a:extLst>
                </p:cNvPr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030C3C2B-B33F-939D-D6CE-221D19176187}"/>
                    </a:ext>
                  </a:extLst>
                </p:cNvPr>
                <p:cNvGrpSpPr/>
                <p:nvPr/>
              </p:nvGrpSpPr>
              <p:grpSpPr>
                <a:xfrm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E3E54C7-ED50-43D3-46BE-74D8B2FA9F8A}"/>
                      </a:ext>
                    </a:extLst>
                  </p:cNvPr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CE44CD1-4172-8C76-6B54-266E1660AD6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bg1"/>
                        </a:solidFill>
                        <a:ea typeface="맑은 고딕"/>
                      </a:rPr>
                      <a:t>4</a:t>
                    </a:r>
                    <a:endParaRPr lang="ko-KR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D6A2D57-3DCE-2954-0B96-0FC8EC53D2B0}"/>
                    </a:ext>
                  </a:extLst>
                </p:cNvPr>
                <p:cNvSpPr txBox="1"/>
                <p:nvPr/>
              </p:nvSpPr>
              <p:spPr>
                <a:xfrm>
                  <a:off x="967862" y="195829"/>
                  <a:ext cx="2022121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Calibri"/>
                    </a:rPr>
                    <a:t>모델</a:t>
                  </a:r>
                  <a:endParaRPr 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D22B98-7172-8024-E031-F3EB76ED3DAB}"/>
                  </a:ext>
                </a:extLst>
              </p:cNvPr>
              <p:cNvSpPr txBox="1"/>
              <p:nvPr/>
            </p:nvSpPr>
            <p:spPr>
              <a:xfrm>
                <a:off x="720798" y="958462"/>
                <a:ext cx="8427419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YOLOv5</a:t>
                </a:r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B8FAB4-2AB1-6CE1-029F-831CEE2072BD}"/>
                  </a:ext>
                </a:extLst>
              </p:cNvPr>
              <p:cNvSpPr txBox="1"/>
              <p:nvPr/>
            </p:nvSpPr>
            <p:spPr>
              <a:xfrm>
                <a:off x="4239240" y="1023870"/>
                <a:ext cx="500909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영상분할 - </a:t>
                </a:r>
                <a:r>
                  <a:rPr lang="ko-KR" altLang="en-US" b="1" dirty="0">
                    <a:solidFill>
                      <a:srgbClr val="1034A6"/>
                    </a:solidFill>
                    <a:ea typeface="맑은 고딕"/>
                    <a:cs typeface="Calibri"/>
                  </a:rPr>
                  <a:t>객체탐지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 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- 객체추적 - 이상행동 탐지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3E4886-0035-6F4D-F98F-D2C00338481F}"/>
                </a:ext>
              </a:extLst>
            </p:cNvPr>
            <p:cNvGrpSpPr/>
            <p:nvPr/>
          </p:nvGrpSpPr>
          <p:grpSpPr>
            <a:xfrm>
              <a:off x="255270" y="4834731"/>
              <a:ext cx="8876160" cy="1985970"/>
              <a:chOff x="255270" y="4834731"/>
              <a:chExt cx="8876160" cy="198597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57689" y="5743483"/>
                <a:ext cx="8455501" cy="1077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1)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입력 이미지를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s x s 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그리드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 영역으로 나눔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endParaRPr>
              </a:p>
              <a:p>
                <a:pPr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2)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네트워크를 통해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(2)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그리드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 내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물체포함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여부에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대한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 </a:t>
                </a:r>
                <a:r>
                  <a:rPr 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예측의</a:t>
                </a: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 </a:t>
                </a:r>
                <a:r>
                  <a:rPr 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+mn-lt"/>
                    <a:cs typeface="+mn-lt"/>
                  </a:rPr>
                  <a:t>정확도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, </a:t>
                </a:r>
              </a:p>
              <a:p>
                <a:pPr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                         (3)</a:t>
                </a:r>
                <a:r>
                  <a:rPr lang="en-US" altLang="ko-KR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바운딩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 </a:t>
                </a:r>
                <a:r>
                  <a:rPr lang="en-US" altLang="ko-KR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박스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(</a:t>
                </a:r>
                <a:r>
                  <a:rPr lang="en-US" altLang="ko-KR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Bbox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)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 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데이터를 얻음</a:t>
                </a:r>
              </a:p>
              <a:p>
                <a:pPr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3)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객체를 탐지함</a:t>
                </a:r>
                <a:endParaRPr lang="ko-KR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9E855D-C253-535D-8919-236F8276DF57}"/>
                  </a:ext>
                </a:extLst>
              </p:cNvPr>
              <p:cNvSpPr txBox="1"/>
              <p:nvPr/>
            </p:nvSpPr>
            <p:spPr>
              <a:xfrm>
                <a:off x="255270" y="4834731"/>
                <a:ext cx="8876160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600" b="1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Malgun Gothic"/>
                    <a:ea typeface="맑은 고딕"/>
                    <a:cs typeface="Noto Sans"/>
                  </a:rPr>
                  <a:t>YOLO(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Noto Sans"/>
                  </a:rPr>
                  <a:t>You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 </a:t>
                </a:r>
                <a:r>
                  <a:rPr lang="ko-KR" altLang="en-US" sz="16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O</a:t>
                </a:r>
                <a:r>
                  <a:rPr lang="en-US" altLang="ko-KR" sz="16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Noto Sans"/>
                  </a:rPr>
                  <a:t>nly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 </a:t>
                </a: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L</a:t>
                </a:r>
                <a:r>
                  <a:rPr lang="en-US" altLang="ko-KR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Noto Sans"/>
                  </a:rPr>
                  <a:t>ook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 </a:t>
                </a:r>
                <a:r>
                  <a:rPr lang="ko-KR" altLang="en-US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O</a:t>
                </a:r>
                <a:r>
                  <a:rPr lang="en-US" altLang="ko-KR" sz="16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  <a:cs typeface="Noto Sans"/>
                  </a:rPr>
                  <a:t>nce</a:t>
                </a:r>
                <a:r>
                  <a:rPr lang="en-US" altLang="ko-KR" sz="1600" b="1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Malgun Gothic"/>
                    <a:ea typeface="맑은 고딕"/>
                    <a:cs typeface="Noto Sans"/>
                  </a:rPr>
                  <a:t>)</a:t>
                </a:r>
              </a:p>
              <a:p>
                <a:endParaRPr lang="en-US" altLang="ko-KR" sz="400" b="1" i="0">
                  <a:solidFill>
                    <a:srgbClr val="000000"/>
                  </a:solidFill>
                  <a:effectLst/>
                  <a:latin typeface="Malgun Gothic"/>
                  <a:ea typeface="맑은 고딕"/>
                </a:endParaRPr>
              </a:p>
              <a:p>
                <a:r>
                  <a:rPr lang="ko-KR" altLang="en-US" sz="1600" b="0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Malgun Gothic"/>
                    <a:ea typeface="Malgun Gothic"/>
                    <a:cs typeface="Noto Sans"/>
                  </a:rPr>
                  <a:t>이미지를 한번 보는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것만으로도 </a:t>
                </a:r>
                <a:r>
                  <a:rPr lang="en-US" altLang="ko-KR" sz="1600" b="1" dirty="0" err="1">
                    <a:solidFill>
                      <a:srgbClr val="1034A6"/>
                    </a:solidFill>
                    <a:latin typeface="Malgun Gothic"/>
                    <a:ea typeface="맑은 고딕"/>
                    <a:cs typeface="Noto Sans"/>
                  </a:rPr>
                  <a:t>객체</a:t>
                </a:r>
                <a:r>
                  <a:rPr lang="ko-KR" altLang="en-US" sz="1600" b="1" i="0" dirty="0">
                    <a:solidFill>
                      <a:srgbClr val="1034A6"/>
                    </a:solidFill>
                    <a:effectLst/>
                    <a:latin typeface="Malgun Gothic"/>
                    <a:ea typeface="Malgun Gothic"/>
                    <a:cs typeface="Noto Sans"/>
                  </a:rPr>
                  <a:t>의 종류와 위치를 </a:t>
                </a:r>
                <a:r>
                  <a:rPr lang="ko-KR" altLang="en-US" sz="1600" b="1" dirty="0">
                    <a:solidFill>
                      <a:srgbClr val="1034A6"/>
                    </a:solidFill>
                    <a:latin typeface="Malgun Gothic"/>
                    <a:ea typeface="Malgun Gothic"/>
                    <a:cs typeface="Noto Sans"/>
                  </a:rPr>
                  <a:t>예측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하는 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Noto Sans"/>
                </a:endParaRPr>
              </a:p>
              <a:p>
                <a:r>
                  <a:rPr lang="ko-KR" altLang="en-US" sz="1600" b="0" i="0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Malgun Gothic"/>
                    <a:ea typeface="Malgun Gothic"/>
                    <a:cs typeface="Noto Sans"/>
                  </a:rPr>
                  <a:t>딥러닝 기반의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Noto Sans"/>
                  </a:rPr>
                  <a:t>물체인식 알고리즘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Noto Sans"/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502E19B-4B06-90DA-6E62-38E617DF4DCD}"/>
              </a:ext>
            </a:extLst>
          </p:cNvPr>
          <p:cNvGrpSpPr/>
          <p:nvPr/>
        </p:nvGrpSpPr>
        <p:grpSpPr>
          <a:xfrm>
            <a:off x="-8665" y="12593"/>
            <a:ext cx="9256996" cy="6854909"/>
            <a:chOff x="-8665" y="12593"/>
            <a:chExt cx="9256996" cy="68549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BE9F0A-2E05-395D-8DDB-857F563A9DF5}"/>
                </a:ext>
              </a:extLst>
            </p:cNvPr>
            <p:cNvSpPr txBox="1"/>
            <p:nvPr/>
          </p:nvSpPr>
          <p:spPr>
            <a:xfrm>
              <a:off x="60667" y="5275225"/>
              <a:ext cx="9084044" cy="14235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b="1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DeepSORT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(</a:t>
              </a:r>
              <a:r>
                <a:rPr lang="ko-KR" altLang="en-US" sz="1600" b="1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Simple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 </a:t>
              </a:r>
              <a:r>
                <a:rPr lang="ko-KR" altLang="en-US" sz="1600" b="1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Online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 and </a:t>
              </a:r>
              <a:r>
                <a:rPr lang="ko-KR" altLang="en-US" sz="1600" b="1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Realtime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 </a:t>
              </a:r>
              <a:r>
                <a:rPr lang="ko-KR" altLang="en-US" sz="1600" b="1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Tracking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)</a:t>
              </a:r>
              <a:endParaRPr lang="ko-KR">
                <a:cs typeface="Calibri" panose="020F0502020204030204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b="1" i="0" dirty="0">
                  <a:solidFill>
                    <a:srgbClr val="1034A6"/>
                  </a:solidFill>
                  <a:effectLst/>
                  <a:latin typeface="Malgun Gothic"/>
                  <a:ea typeface="Malgun Gothic"/>
                </a:rPr>
                <a:t>객체들의 위치를 연속적으로 추적</a:t>
              </a:r>
              <a:r>
                <a:rPr lang="ko-KR" altLang="en-US" sz="1600" i="0" dirty="0">
                  <a:solidFill>
                    <a:srgbClr val="212529"/>
                  </a:solidFill>
                  <a:effectLst/>
                  <a:latin typeface="Malgun Gothic"/>
                  <a:ea typeface="Malgun Gothic"/>
                </a:rPr>
                <a:t>하는 기술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인</a:t>
              </a:r>
              <a:r>
                <a:rPr lang="ko-KR" altLang="en-US" sz="1600" i="0" dirty="0">
                  <a:solidFill>
                    <a:srgbClr val="212529"/>
                  </a:solidFill>
                  <a:effectLst/>
                  <a:latin typeface="Malgun Gothic"/>
                  <a:ea typeface="Malgun Gothic"/>
                </a:rPr>
                <a:t> </a:t>
              </a:r>
              <a:r>
                <a:rPr lang="en-US" altLang="ko-KR" sz="1600" b="1" i="0" dirty="0">
                  <a:solidFill>
                    <a:srgbClr val="212529"/>
                  </a:solidFill>
                  <a:effectLst/>
                  <a:latin typeface="Malgun Gothic"/>
                  <a:ea typeface="맑은 고딕"/>
                </a:rPr>
                <a:t>Multiple Object Tracking(MOT)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의 방식 중 하나.</a:t>
              </a:r>
              <a:endParaRPr lang="en-US" altLang="ko-KR" sz="1600" dirty="0">
                <a:solidFill>
                  <a:srgbClr val="212529"/>
                </a:solidFill>
                <a:latin typeface="Malgun Gothic"/>
                <a:ea typeface="Malgun Gothic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실시간 추적을 위해 </a:t>
              </a:r>
              <a:r>
                <a:rPr lang="en-US" altLang="ko-KR" sz="1600" dirty="0" err="1">
                  <a:solidFill>
                    <a:srgbClr val="212529"/>
                  </a:solidFill>
                  <a:latin typeface="Malgun Gothic"/>
                  <a:ea typeface="맑은 고딕"/>
                </a:rPr>
                <a:t>객체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들을 효율적으로 연관 지어주는 </a:t>
              </a:r>
              <a:r>
                <a:rPr lang="en-US" altLang="ko-KR" sz="1600" b="1" dirty="0">
                  <a:solidFill>
                    <a:srgbClr val="212529"/>
                  </a:solidFill>
                  <a:latin typeface="Malgun Gothic"/>
                  <a:ea typeface="맑은 고딕"/>
                </a:rPr>
                <a:t>SORT 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방식에 </a:t>
              </a:r>
              <a:endParaRPr lang="en-US" altLang="ko-KR" sz="1600">
                <a:solidFill>
                  <a:srgbClr val="212529"/>
                </a:solidFill>
                <a:latin typeface="Malgun Gothic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212529"/>
                  </a:solidFill>
                  <a:latin typeface="Malgun Gothic"/>
                  <a:ea typeface="맑은 고딕"/>
                </a:rPr>
                <a:t>Kalman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1600" b="1" dirty="0">
                  <a:solidFill>
                    <a:srgbClr val="212529"/>
                  </a:solidFill>
                  <a:latin typeface="Malgun Gothic"/>
                  <a:ea typeface="맑은 고딕"/>
                </a:rPr>
                <a:t>filter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와 </a:t>
              </a:r>
              <a:r>
                <a:rPr lang="en-US" altLang="ko-KR" sz="1600" b="1" dirty="0">
                  <a:solidFill>
                    <a:srgbClr val="212529"/>
                  </a:solidFill>
                  <a:latin typeface="Malgun Gothic"/>
                  <a:ea typeface="맑은 고딕"/>
                </a:rPr>
                <a:t>Hungarian</a:t>
              </a:r>
              <a:r>
                <a:rPr lang="ko-KR" altLang="en-US" sz="1600" b="1" dirty="0">
                  <a:solidFill>
                    <a:srgbClr val="212529"/>
                  </a:solidFill>
                  <a:latin typeface="Malgun Gothic"/>
                  <a:ea typeface="Malgun Gothic"/>
                </a:rPr>
                <a:t> 알고리즘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을 </a:t>
              </a:r>
              <a:r>
                <a:rPr lang="en-US" altLang="ko-KR" sz="1600" dirty="0">
                  <a:solidFill>
                    <a:srgbClr val="212529"/>
                  </a:solidFill>
                  <a:latin typeface="Malgun Gothic"/>
                  <a:ea typeface="맑은 고딕"/>
                </a:rPr>
                <a:t> 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통하여 최적의 </a:t>
              </a:r>
              <a:r>
                <a:rPr lang="ko-KR" altLang="en-US" sz="1600" dirty="0" err="1">
                  <a:solidFill>
                    <a:srgbClr val="212529"/>
                  </a:solidFill>
                  <a:latin typeface="Malgun Gothic"/>
                  <a:ea typeface="Malgun Gothic"/>
                </a:rPr>
                <a:t>예측값을</a:t>
              </a:r>
              <a:r>
                <a:rPr lang="ko-KR" altLang="en-US" sz="1600" dirty="0">
                  <a:solidFill>
                    <a:srgbClr val="212529"/>
                  </a:solidFill>
                  <a:latin typeface="Malgun Gothic"/>
                  <a:ea typeface="Malgun Gothic"/>
                </a:rPr>
                <a:t> 찾아냄</a:t>
              </a:r>
              <a:endParaRPr lang="en-US" altLang="ko-KR" sz="1600" i="0" dirty="0">
                <a:solidFill>
                  <a:srgbClr val="212529"/>
                </a:solidFill>
                <a:effectLst/>
                <a:latin typeface="Malgun Gothic"/>
                <a:ea typeface="Malgun Gothic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CF971B-8318-15D2-3B0C-E876D0AA6707}"/>
                </a:ext>
              </a:extLst>
            </p:cNvPr>
            <p:cNvGrpSpPr/>
            <p:nvPr/>
          </p:nvGrpSpPr>
          <p:grpSpPr>
            <a:xfrm>
              <a:off x="4153" y="12593"/>
              <a:ext cx="9131994" cy="6854909"/>
              <a:chOff x="4153" y="3856"/>
              <a:chExt cx="9131994" cy="6854909"/>
            </a:xfrm>
          </p:grpSpPr>
          <p:pic>
            <p:nvPicPr>
              <p:cNvPr id="21" name="그림 20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57E5B18C-D45C-5B10-2441-8D3F8A3C4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0CB0B1C-4940-8C5E-F787-850FD68FB716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0528077-C13A-9F5F-BAD6-5CAFEAE09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A317E0-BB4F-096A-86C8-C73968BEEA37}"/>
                  </a:ext>
                </a:extLst>
              </p:cNvPr>
              <p:cNvSpPr txBox="1"/>
              <p:nvPr/>
            </p:nvSpPr>
            <p:spPr>
              <a:xfrm>
                <a:off x="6090643" y="6550651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31</a:t>
                </a:r>
                <a:endParaRPr lang="ko-KR" dirty="0"/>
              </a:p>
            </p:txBody>
          </p:sp>
          <p:sp>
            <p:nvSpPr>
              <p:cNvPr id="36" name="TextBox 1">
                <a:extLst>
                  <a:ext uri="{FF2B5EF4-FFF2-40B4-BE49-F238E27FC236}">
                    <a16:creationId xmlns:a16="http://schemas.microsoft.com/office/drawing/2014/main" id="{DE36E93B-7E4D-9260-F695-E23D757395FA}"/>
                  </a:ext>
                </a:extLst>
              </p:cNvPr>
              <p:cNvSpPr txBox="1"/>
              <p:nvPr/>
            </p:nvSpPr>
            <p:spPr>
              <a:xfrm>
                <a:off x="2888338" y="6581766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204D29-79BB-CFCB-4C1F-29CE920FCBD0}"/>
                </a:ext>
              </a:extLst>
            </p:cNvPr>
            <p:cNvGrpSpPr/>
            <p:nvPr/>
          </p:nvGrpSpPr>
          <p:grpSpPr>
            <a:xfrm>
              <a:off x="-8665" y="651714"/>
              <a:ext cx="9145996" cy="961816"/>
              <a:chOff x="253791" y="195829"/>
              <a:chExt cx="8631019" cy="961816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5AF8F13-3C7D-AAD6-DF4B-597D579010BE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F782F45-2274-B11F-4949-F0B61419FDBB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C7F719F-25DA-F4AF-761D-6448C6EAA256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0C3C5F-17E3-61EC-6FAF-7508BC04FCB0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4</a:t>
                  </a:r>
                  <a:endParaRPr lang="ko-KR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8F578-95E0-A174-166D-92E6819960EC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모델</a:t>
                </a:r>
                <a:endParaRPr lang="en-US" sz="10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120E0-BC0E-0A7A-75FB-ABF93F6A539C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DeepSORT</a:t>
                </a:r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2FF51-DC26-A089-0BBA-407A5E8E284E}"/>
                </a:ext>
              </a:extLst>
            </p:cNvPr>
            <p:cNvSpPr txBox="1"/>
            <p:nvPr/>
          </p:nvSpPr>
          <p:spPr>
            <a:xfrm>
              <a:off x="4239240" y="1032607"/>
              <a:ext cx="500909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영상분할 - 객체탐지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 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- </a:t>
              </a:r>
              <a:r>
                <a:rPr lang="ko-KR" altLang="en-US" b="1" dirty="0">
                  <a:solidFill>
                    <a:srgbClr val="1034A6"/>
                  </a:solidFill>
                  <a:ea typeface="맑은 고딕"/>
                  <a:cs typeface="Calibri"/>
                </a:rPr>
                <a:t>객체추적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- 이상행동 탐지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4BA87F-BAFE-73E3-1E47-00CF2CBC225F}"/>
                </a:ext>
              </a:extLst>
            </p:cNvPr>
            <p:cNvGrpSpPr/>
            <p:nvPr/>
          </p:nvGrpSpPr>
          <p:grpSpPr>
            <a:xfrm>
              <a:off x="4553" y="1466318"/>
              <a:ext cx="9124226" cy="3746573"/>
              <a:chOff x="4553" y="1457581"/>
              <a:chExt cx="9124226" cy="374657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E81D895-AF56-B0B0-4B7C-51FAC3228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86" t="3226" r="587" b="12903"/>
              <a:stretch/>
            </p:blipFill>
            <p:spPr>
              <a:xfrm>
                <a:off x="4553" y="1457581"/>
                <a:ext cx="9124226" cy="3746573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446E3B1-6A9B-D592-B7B8-CAE4A7849E5A}"/>
                  </a:ext>
                </a:extLst>
              </p:cNvPr>
              <p:cNvSpPr/>
              <p:nvPr/>
            </p:nvSpPr>
            <p:spPr>
              <a:xfrm>
                <a:off x="4114799" y="2368938"/>
                <a:ext cx="1476602" cy="576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E67CA98-F8AF-65E8-4A0C-F4AA4BEFEB1C}"/>
                  </a:ext>
                </a:extLst>
              </p:cNvPr>
              <p:cNvSpPr/>
              <p:nvPr/>
            </p:nvSpPr>
            <p:spPr>
              <a:xfrm>
                <a:off x="4114799" y="4148547"/>
                <a:ext cx="1476602" cy="70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CC49E5-6BCD-0BD5-3922-3B3529D212A4}"/>
                  </a:ext>
                </a:extLst>
              </p:cNvPr>
              <p:cNvGrpSpPr/>
              <p:nvPr/>
            </p:nvGrpSpPr>
            <p:grpSpPr>
              <a:xfrm>
                <a:off x="4169487" y="2361403"/>
                <a:ext cx="1379255" cy="480817"/>
                <a:chOff x="5744530" y="1475442"/>
                <a:chExt cx="1379255" cy="480817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B7CA9E97-FBDD-7FE5-1126-7045B325F6CC}"/>
                    </a:ext>
                  </a:extLst>
                </p:cNvPr>
                <p:cNvGrpSpPr/>
                <p:nvPr/>
              </p:nvGrpSpPr>
              <p:grpSpPr>
                <a:xfrm>
                  <a:off x="6553928" y="1475442"/>
                  <a:ext cx="569857" cy="480817"/>
                  <a:chOff x="7330512" y="2295777"/>
                  <a:chExt cx="569857" cy="480817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23CD01D-B644-F63D-843E-413820B18BE6}"/>
                      </a:ext>
                    </a:extLst>
                  </p:cNvPr>
                  <p:cNvSpPr/>
                  <p:nvPr/>
                </p:nvSpPr>
                <p:spPr>
                  <a:xfrm>
                    <a:off x="7330512" y="2295777"/>
                    <a:ext cx="569857" cy="480817"/>
                  </a:xfrm>
                  <a:prstGeom prst="rect">
                    <a:avLst/>
                  </a:prstGeom>
                  <a:noFill/>
                  <a:ln w="28575">
                    <a:solidFill>
                      <a:srgbClr val="1034A6"/>
                    </a:solidFill>
                    <a:prstDash val="dash"/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solidFill>
                        <a:srgbClr val="1034A6"/>
                      </a:solidFill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33" name="Google Shape;1010;p49">
                    <a:extLst>
                      <a:ext uri="{FF2B5EF4-FFF2-40B4-BE49-F238E27FC236}">
                        <a16:creationId xmlns:a16="http://schemas.microsoft.com/office/drawing/2014/main" id="{58F53F86-DB63-0C35-B0B6-03DDB32F43D3}"/>
                      </a:ext>
                    </a:extLst>
                  </p:cNvPr>
                  <p:cNvSpPr/>
                  <p:nvPr/>
                </p:nvSpPr>
                <p:spPr>
                  <a:xfrm>
                    <a:off x="7556109" y="2335935"/>
                    <a:ext cx="131686" cy="72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76200" y="38100"/>
                        </a:moveTo>
                        <a:cubicBezTo>
                          <a:pt x="76200" y="59142"/>
                          <a:pt x="59142" y="76200"/>
                          <a:pt x="38100" y="76200"/>
                        </a:cubicBezTo>
                        <a:cubicBezTo>
                          <a:pt x="17058" y="76200"/>
                          <a:pt x="0" y="59142"/>
                          <a:pt x="0" y="38100"/>
                        </a:cubicBezTo>
                        <a:cubicBezTo>
                          <a:pt x="0" y="17058"/>
                          <a:pt x="17058" y="0"/>
                          <a:pt x="38100" y="0"/>
                        </a:cubicBezTo>
                        <a:cubicBezTo>
                          <a:pt x="59142" y="0"/>
                          <a:pt x="76200" y="17058"/>
                          <a:pt x="76200" y="3810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34" name="Google Shape;1009;p49">
                    <a:extLst>
                      <a:ext uri="{FF2B5EF4-FFF2-40B4-BE49-F238E27FC236}">
                        <a16:creationId xmlns:a16="http://schemas.microsoft.com/office/drawing/2014/main" id="{D85BB8E6-B372-C6B2-193A-B236AF185C73}"/>
                      </a:ext>
                    </a:extLst>
                  </p:cNvPr>
                  <p:cNvSpPr/>
                  <p:nvPr/>
                </p:nvSpPr>
                <p:spPr>
                  <a:xfrm>
                    <a:off x="7407965" y="2427061"/>
                    <a:ext cx="427981" cy="346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50" h="361950" extrusionOk="0">
                        <a:moveTo>
                          <a:pt x="123825" y="0"/>
                        </a:moveTo>
                        <a:cubicBezTo>
                          <a:pt x="52388" y="0"/>
                          <a:pt x="0" y="47625"/>
                          <a:pt x="0" y="114300"/>
                        </a:cubicBezTo>
                        <a:cubicBezTo>
                          <a:pt x="0" y="124778"/>
                          <a:pt x="8573" y="133350"/>
                          <a:pt x="19050" y="133350"/>
                        </a:cubicBezTo>
                        <a:cubicBezTo>
                          <a:pt x="29528" y="133350"/>
                          <a:pt x="38100" y="124778"/>
                          <a:pt x="38100" y="114300"/>
                        </a:cubicBezTo>
                        <a:cubicBezTo>
                          <a:pt x="38100" y="85725"/>
                          <a:pt x="52388" y="60960"/>
                          <a:pt x="76200" y="47625"/>
                        </a:cubicBezTo>
                        <a:lnTo>
                          <a:pt x="76200" y="164783"/>
                        </a:lnTo>
                        <a:lnTo>
                          <a:pt x="76200" y="181928"/>
                        </a:lnTo>
                        <a:lnTo>
                          <a:pt x="76200" y="342900"/>
                        </a:lnTo>
                        <a:cubicBezTo>
                          <a:pt x="76200" y="353378"/>
                          <a:pt x="84773" y="361950"/>
                          <a:pt x="95250" y="361950"/>
                        </a:cubicBezTo>
                        <a:cubicBezTo>
                          <a:pt x="105728" y="361950"/>
                          <a:pt x="114300" y="353378"/>
                          <a:pt x="114300" y="342900"/>
                        </a:cubicBezTo>
                        <a:lnTo>
                          <a:pt x="114300" y="200025"/>
                        </a:lnTo>
                        <a:lnTo>
                          <a:pt x="133350" y="200025"/>
                        </a:lnTo>
                        <a:lnTo>
                          <a:pt x="133350" y="342900"/>
                        </a:lnTo>
                        <a:cubicBezTo>
                          <a:pt x="133350" y="353378"/>
                          <a:pt x="141923" y="361950"/>
                          <a:pt x="152400" y="361950"/>
                        </a:cubicBezTo>
                        <a:cubicBezTo>
                          <a:pt x="162878" y="361950"/>
                          <a:pt x="171450" y="353378"/>
                          <a:pt x="171450" y="342900"/>
                        </a:cubicBezTo>
                        <a:lnTo>
                          <a:pt x="171450" y="181928"/>
                        </a:lnTo>
                        <a:lnTo>
                          <a:pt x="171450" y="164783"/>
                        </a:lnTo>
                        <a:lnTo>
                          <a:pt x="171450" y="47625"/>
                        </a:lnTo>
                        <a:cubicBezTo>
                          <a:pt x="195263" y="60960"/>
                          <a:pt x="209550" y="85725"/>
                          <a:pt x="209550" y="114300"/>
                        </a:cubicBezTo>
                        <a:cubicBezTo>
                          <a:pt x="209550" y="124778"/>
                          <a:pt x="218123" y="133350"/>
                          <a:pt x="228600" y="133350"/>
                        </a:cubicBezTo>
                        <a:cubicBezTo>
                          <a:pt x="239078" y="133350"/>
                          <a:pt x="247650" y="124778"/>
                          <a:pt x="247650" y="114300"/>
                        </a:cubicBezTo>
                        <a:cubicBezTo>
                          <a:pt x="247650" y="47625"/>
                          <a:pt x="195263" y="0"/>
                          <a:pt x="1238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2B2F9F9D-EA9E-AA93-D1DF-6B10F2E41245}"/>
                    </a:ext>
                  </a:extLst>
                </p:cNvPr>
                <p:cNvGrpSpPr/>
                <p:nvPr/>
              </p:nvGrpSpPr>
              <p:grpSpPr>
                <a:xfrm>
                  <a:off x="5744530" y="1475442"/>
                  <a:ext cx="569857" cy="480817"/>
                  <a:chOff x="7330512" y="2295777"/>
                  <a:chExt cx="569857" cy="480817"/>
                </a:xfrm>
              </p:grpSpPr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8BB3D64B-1F08-73DD-D830-25626DE1F662}"/>
                      </a:ext>
                    </a:extLst>
                  </p:cNvPr>
                  <p:cNvSpPr/>
                  <p:nvPr/>
                </p:nvSpPr>
                <p:spPr>
                  <a:xfrm>
                    <a:off x="7330512" y="2295777"/>
                    <a:ext cx="569857" cy="480817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solidFill>
                        <a:srgbClr val="1034A6"/>
                      </a:solidFill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48" name="Google Shape;1010;p49">
                    <a:extLst>
                      <a:ext uri="{FF2B5EF4-FFF2-40B4-BE49-F238E27FC236}">
                        <a16:creationId xmlns:a16="http://schemas.microsoft.com/office/drawing/2014/main" id="{C397DCF3-5452-1904-0B0A-CDD0205056D1}"/>
                      </a:ext>
                    </a:extLst>
                  </p:cNvPr>
                  <p:cNvSpPr/>
                  <p:nvPr/>
                </p:nvSpPr>
                <p:spPr>
                  <a:xfrm>
                    <a:off x="7556109" y="2335937"/>
                    <a:ext cx="131686" cy="72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76200" y="38100"/>
                        </a:moveTo>
                        <a:cubicBezTo>
                          <a:pt x="76200" y="59142"/>
                          <a:pt x="59142" y="76200"/>
                          <a:pt x="38100" y="76200"/>
                        </a:cubicBezTo>
                        <a:cubicBezTo>
                          <a:pt x="17058" y="76200"/>
                          <a:pt x="0" y="59142"/>
                          <a:pt x="0" y="38100"/>
                        </a:cubicBezTo>
                        <a:cubicBezTo>
                          <a:pt x="0" y="17058"/>
                          <a:pt x="17058" y="0"/>
                          <a:pt x="38100" y="0"/>
                        </a:cubicBezTo>
                        <a:cubicBezTo>
                          <a:pt x="59142" y="0"/>
                          <a:pt x="76200" y="17058"/>
                          <a:pt x="76200" y="3810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49" name="Google Shape;1009;p49">
                    <a:extLst>
                      <a:ext uri="{FF2B5EF4-FFF2-40B4-BE49-F238E27FC236}">
                        <a16:creationId xmlns:a16="http://schemas.microsoft.com/office/drawing/2014/main" id="{88D032C5-2E39-3542-6944-DBB8BCC9603C}"/>
                      </a:ext>
                    </a:extLst>
                  </p:cNvPr>
                  <p:cNvSpPr/>
                  <p:nvPr/>
                </p:nvSpPr>
                <p:spPr>
                  <a:xfrm>
                    <a:off x="7407965" y="2427061"/>
                    <a:ext cx="427981" cy="346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50" h="361950" extrusionOk="0">
                        <a:moveTo>
                          <a:pt x="123825" y="0"/>
                        </a:moveTo>
                        <a:cubicBezTo>
                          <a:pt x="52388" y="0"/>
                          <a:pt x="0" y="47625"/>
                          <a:pt x="0" y="114300"/>
                        </a:cubicBezTo>
                        <a:cubicBezTo>
                          <a:pt x="0" y="124778"/>
                          <a:pt x="8573" y="133350"/>
                          <a:pt x="19050" y="133350"/>
                        </a:cubicBezTo>
                        <a:cubicBezTo>
                          <a:pt x="29528" y="133350"/>
                          <a:pt x="38100" y="124778"/>
                          <a:pt x="38100" y="114300"/>
                        </a:cubicBezTo>
                        <a:cubicBezTo>
                          <a:pt x="38100" y="85725"/>
                          <a:pt x="52388" y="60960"/>
                          <a:pt x="76200" y="47625"/>
                        </a:cubicBezTo>
                        <a:lnTo>
                          <a:pt x="76200" y="164783"/>
                        </a:lnTo>
                        <a:lnTo>
                          <a:pt x="76200" y="181928"/>
                        </a:lnTo>
                        <a:lnTo>
                          <a:pt x="76200" y="342900"/>
                        </a:lnTo>
                        <a:cubicBezTo>
                          <a:pt x="76200" y="353378"/>
                          <a:pt x="84773" y="361950"/>
                          <a:pt x="95250" y="361950"/>
                        </a:cubicBezTo>
                        <a:cubicBezTo>
                          <a:pt x="105728" y="361950"/>
                          <a:pt x="114300" y="353378"/>
                          <a:pt x="114300" y="342900"/>
                        </a:cubicBezTo>
                        <a:lnTo>
                          <a:pt x="114300" y="200025"/>
                        </a:lnTo>
                        <a:lnTo>
                          <a:pt x="133350" y="200025"/>
                        </a:lnTo>
                        <a:lnTo>
                          <a:pt x="133350" y="342900"/>
                        </a:lnTo>
                        <a:cubicBezTo>
                          <a:pt x="133350" y="353378"/>
                          <a:pt x="141923" y="361950"/>
                          <a:pt x="152400" y="361950"/>
                        </a:cubicBezTo>
                        <a:cubicBezTo>
                          <a:pt x="162878" y="361950"/>
                          <a:pt x="171450" y="353378"/>
                          <a:pt x="171450" y="342900"/>
                        </a:cubicBezTo>
                        <a:lnTo>
                          <a:pt x="171450" y="181928"/>
                        </a:lnTo>
                        <a:lnTo>
                          <a:pt x="171450" y="164783"/>
                        </a:lnTo>
                        <a:lnTo>
                          <a:pt x="171450" y="47625"/>
                        </a:lnTo>
                        <a:cubicBezTo>
                          <a:pt x="195263" y="60960"/>
                          <a:pt x="209550" y="85725"/>
                          <a:pt x="209550" y="114300"/>
                        </a:cubicBezTo>
                        <a:cubicBezTo>
                          <a:pt x="209550" y="124778"/>
                          <a:pt x="218123" y="133350"/>
                          <a:pt x="228600" y="133350"/>
                        </a:cubicBezTo>
                        <a:cubicBezTo>
                          <a:pt x="239078" y="133350"/>
                          <a:pt x="247650" y="124778"/>
                          <a:pt x="247650" y="114300"/>
                        </a:cubicBezTo>
                        <a:cubicBezTo>
                          <a:pt x="247650" y="47625"/>
                          <a:pt x="195263" y="0"/>
                          <a:pt x="1238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FBD0E31-9A3C-8F50-8FC2-804A1677817D}"/>
                  </a:ext>
                </a:extLst>
              </p:cNvPr>
              <p:cNvGrpSpPr/>
              <p:nvPr/>
            </p:nvGrpSpPr>
            <p:grpSpPr>
              <a:xfrm>
                <a:off x="4612813" y="4110674"/>
                <a:ext cx="739648" cy="579346"/>
                <a:chOff x="7467580" y="1409038"/>
                <a:chExt cx="739648" cy="57934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0FA265B-CAAA-F1B9-23EA-255638951BC0}"/>
                    </a:ext>
                  </a:extLst>
                </p:cNvPr>
                <p:cNvGrpSpPr/>
                <p:nvPr/>
              </p:nvGrpSpPr>
              <p:grpSpPr>
                <a:xfrm>
                  <a:off x="7467580" y="1507567"/>
                  <a:ext cx="569857" cy="480817"/>
                  <a:chOff x="7412891" y="2131021"/>
                  <a:chExt cx="569857" cy="480817"/>
                </a:xfrm>
              </p:grpSpPr>
              <p:sp>
                <p:nvSpPr>
                  <p:cNvPr id="26" name="Google Shape;1010;p49">
                    <a:extLst>
                      <a:ext uri="{FF2B5EF4-FFF2-40B4-BE49-F238E27FC236}">
                        <a16:creationId xmlns:a16="http://schemas.microsoft.com/office/drawing/2014/main" id="{6110BFB2-EB6A-FDC8-AC04-608B5B6B7265}"/>
                      </a:ext>
                    </a:extLst>
                  </p:cNvPr>
                  <p:cNvSpPr/>
                  <p:nvPr/>
                </p:nvSpPr>
                <p:spPr>
                  <a:xfrm>
                    <a:off x="7638487" y="2160881"/>
                    <a:ext cx="131686" cy="72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76200" y="38100"/>
                        </a:moveTo>
                        <a:cubicBezTo>
                          <a:pt x="76200" y="59142"/>
                          <a:pt x="59142" y="76200"/>
                          <a:pt x="38100" y="76200"/>
                        </a:cubicBezTo>
                        <a:cubicBezTo>
                          <a:pt x="17058" y="76200"/>
                          <a:pt x="0" y="59142"/>
                          <a:pt x="0" y="38100"/>
                        </a:cubicBezTo>
                        <a:cubicBezTo>
                          <a:pt x="0" y="17058"/>
                          <a:pt x="17058" y="0"/>
                          <a:pt x="38100" y="0"/>
                        </a:cubicBezTo>
                        <a:cubicBezTo>
                          <a:pt x="59142" y="0"/>
                          <a:pt x="76200" y="17058"/>
                          <a:pt x="76200" y="3810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7" name="Google Shape;1009;p49">
                    <a:extLst>
                      <a:ext uri="{FF2B5EF4-FFF2-40B4-BE49-F238E27FC236}">
                        <a16:creationId xmlns:a16="http://schemas.microsoft.com/office/drawing/2014/main" id="{90455943-D283-1425-F0DD-5FC4C36BDC13}"/>
                      </a:ext>
                    </a:extLst>
                  </p:cNvPr>
                  <p:cNvSpPr/>
                  <p:nvPr/>
                </p:nvSpPr>
                <p:spPr>
                  <a:xfrm>
                    <a:off x="7490343" y="2252007"/>
                    <a:ext cx="427981" cy="346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650" h="361950" extrusionOk="0">
                        <a:moveTo>
                          <a:pt x="123825" y="0"/>
                        </a:moveTo>
                        <a:cubicBezTo>
                          <a:pt x="52388" y="0"/>
                          <a:pt x="0" y="47625"/>
                          <a:pt x="0" y="114300"/>
                        </a:cubicBezTo>
                        <a:cubicBezTo>
                          <a:pt x="0" y="124778"/>
                          <a:pt x="8573" y="133350"/>
                          <a:pt x="19050" y="133350"/>
                        </a:cubicBezTo>
                        <a:cubicBezTo>
                          <a:pt x="29528" y="133350"/>
                          <a:pt x="38100" y="124778"/>
                          <a:pt x="38100" y="114300"/>
                        </a:cubicBezTo>
                        <a:cubicBezTo>
                          <a:pt x="38100" y="85725"/>
                          <a:pt x="52388" y="60960"/>
                          <a:pt x="76200" y="47625"/>
                        </a:cubicBezTo>
                        <a:lnTo>
                          <a:pt x="76200" y="164783"/>
                        </a:lnTo>
                        <a:lnTo>
                          <a:pt x="76200" y="181928"/>
                        </a:lnTo>
                        <a:lnTo>
                          <a:pt x="76200" y="342900"/>
                        </a:lnTo>
                        <a:cubicBezTo>
                          <a:pt x="76200" y="353378"/>
                          <a:pt x="84773" y="361950"/>
                          <a:pt x="95250" y="361950"/>
                        </a:cubicBezTo>
                        <a:cubicBezTo>
                          <a:pt x="105728" y="361950"/>
                          <a:pt x="114300" y="353378"/>
                          <a:pt x="114300" y="342900"/>
                        </a:cubicBezTo>
                        <a:lnTo>
                          <a:pt x="114300" y="200025"/>
                        </a:lnTo>
                        <a:lnTo>
                          <a:pt x="133350" y="200025"/>
                        </a:lnTo>
                        <a:lnTo>
                          <a:pt x="133350" y="342900"/>
                        </a:lnTo>
                        <a:cubicBezTo>
                          <a:pt x="133350" y="353378"/>
                          <a:pt x="141923" y="361950"/>
                          <a:pt x="152400" y="361950"/>
                        </a:cubicBezTo>
                        <a:cubicBezTo>
                          <a:pt x="162878" y="361950"/>
                          <a:pt x="171450" y="353378"/>
                          <a:pt x="171450" y="342900"/>
                        </a:cubicBezTo>
                        <a:lnTo>
                          <a:pt x="171450" y="181928"/>
                        </a:lnTo>
                        <a:lnTo>
                          <a:pt x="171450" y="164783"/>
                        </a:lnTo>
                        <a:lnTo>
                          <a:pt x="171450" y="47625"/>
                        </a:lnTo>
                        <a:cubicBezTo>
                          <a:pt x="195263" y="60960"/>
                          <a:pt x="209550" y="85725"/>
                          <a:pt x="209550" y="114300"/>
                        </a:cubicBezTo>
                        <a:cubicBezTo>
                          <a:pt x="209550" y="124778"/>
                          <a:pt x="218123" y="133350"/>
                          <a:pt x="228600" y="133350"/>
                        </a:cubicBezTo>
                        <a:cubicBezTo>
                          <a:pt x="239078" y="133350"/>
                          <a:pt x="247650" y="124778"/>
                          <a:pt x="247650" y="114300"/>
                        </a:cubicBezTo>
                        <a:cubicBezTo>
                          <a:pt x="247650" y="47625"/>
                          <a:pt x="195263" y="0"/>
                          <a:pt x="1238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69" tIns="34275" rIns="68569" bIns="34275" anchor="ctr" anchorCtr="0"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ko-KR" altLang="en-US" sz="1350" dirty="0">
                      <a:solidFill>
                        <a:srgbClr val="1034A6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AEEB8F4A-C138-6935-EF1A-BDFBEEC94646}"/>
                      </a:ext>
                    </a:extLst>
                  </p:cNvPr>
                  <p:cNvSpPr/>
                  <p:nvPr/>
                </p:nvSpPr>
                <p:spPr>
                  <a:xfrm>
                    <a:off x="7412891" y="2131021"/>
                    <a:ext cx="569857" cy="480817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solidFill>
                        <a:srgbClr val="1034A6"/>
                      </a:solidFill>
                      <a:ea typeface="맑은 고딕"/>
                      <a:cs typeface="Calibri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98AC3CE-D2D3-3171-8BE9-29A6BC203438}"/>
                    </a:ext>
                  </a:extLst>
                </p:cNvPr>
                <p:cNvSpPr/>
                <p:nvPr/>
              </p:nvSpPr>
              <p:spPr>
                <a:xfrm>
                  <a:off x="7637373" y="1409038"/>
                  <a:ext cx="569855" cy="480818"/>
                </a:xfrm>
                <a:prstGeom prst="rect">
                  <a:avLst/>
                </a:prstGeom>
                <a:noFill/>
                <a:ln w="28575">
                  <a:solidFill>
                    <a:srgbClr val="1034A6"/>
                  </a:solidFill>
                  <a:prstDash val="dash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solidFill>
                      <a:srgbClr val="1034A6"/>
                    </a:solidFill>
                    <a:ea typeface="맑은 고딕"/>
                    <a:cs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387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66040F0-DEA1-41D4-30A3-7E7C79829001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15698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5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00253"/>
              <a:ext cx="3858517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2800" b="1" spc="-113" err="1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알고리즘_이상행동</a:t>
              </a:r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 탐지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9033" y="2611271"/>
              <a:ext cx="2454576" cy="7860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이상행동 </a:t>
              </a: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정의</a:t>
              </a:r>
              <a:endParaRPr lang="ko-KR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침입 </a:t>
              </a:r>
              <a:r>
                <a: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/</a:t>
              </a: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 </a:t>
              </a:r>
              <a:r>
                <a:rPr 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배회 / </a:t>
              </a: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/>
                </a:rPr>
                <a:t>쓰러짐 / 화재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성능평가 결과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13C684C-5A1D-4D0B-5B4B-7913875A8348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19" name="그림 18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BF49A4-0392-1164-8EF2-340BCEBA7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861C71-0AE0-40D4-AA9F-4394A8B93D26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911E33C-571C-2794-5EBD-DEAD84B3A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57F26-EF80-DA95-D133-490775D8629F}"/>
                  </a:ext>
                </a:extLst>
              </p:cNvPr>
              <p:cNvSpPr txBox="1"/>
              <p:nvPr/>
            </p:nvSpPr>
            <p:spPr>
              <a:xfrm>
                <a:off x="6079757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32</a:t>
                </a:r>
                <a:endParaRPr lang="ko-KR" dirty="0"/>
              </a:p>
            </p:txBody>
          </p:sp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D5F38A74-C893-C9D3-5FCC-F920617C0241}"/>
                  </a:ext>
                </a:extLst>
              </p:cNvPr>
              <p:cNvSpPr txBox="1"/>
              <p:nvPr/>
            </p:nvSpPr>
            <p:spPr>
              <a:xfrm>
                <a:off x="2877452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88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9F70EB3-5189-D0F7-F3A0-4A00DE0E5A5D}"/>
              </a:ext>
            </a:extLst>
          </p:cNvPr>
          <p:cNvGrpSpPr/>
          <p:nvPr/>
        </p:nvGrpSpPr>
        <p:grpSpPr>
          <a:xfrm>
            <a:off x="-8665" y="-7690"/>
            <a:ext cx="9145996" cy="6881051"/>
            <a:chOff x="-8665" y="-7690"/>
            <a:chExt cx="9145996" cy="68810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F98B11-F94C-BA7A-44B7-D2A8E3BFA4B4}"/>
                </a:ext>
              </a:extLst>
            </p:cNvPr>
            <p:cNvGrpSpPr/>
            <p:nvPr/>
          </p:nvGrpSpPr>
          <p:grpSpPr>
            <a:xfrm>
              <a:off x="4153" y="-7690"/>
              <a:ext cx="9131994" cy="6881051"/>
              <a:chOff x="4153" y="3856"/>
              <a:chExt cx="9131994" cy="6881051"/>
            </a:xfrm>
          </p:grpSpPr>
          <p:pic>
            <p:nvPicPr>
              <p:cNvPr id="34" name="그림 33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851AFF65-166E-9C92-5EEF-CBAEA1858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21772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FB3336E-C4C9-A268-3E5B-27C24BDDEE72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1422187-88D1-81FA-8E38-E6601B618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F29999-A976-D549-F428-21582792AF79}"/>
                  </a:ext>
                </a:extLst>
              </p:cNvPr>
              <p:cNvSpPr txBox="1"/>
              <p:nvPr/>
            </p:nvSpPr>
            <p:spPr>
              <a:xfrm>
                <a:off x="6090643" y="6577130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33</a:t>
                </a:r>
              </a:p>
            </p:txBody>
          </p:sp>
          <p:sp>
            <p:nvSpPr>
              <p:cNvPr id="38" name="TextBox 1">
                <a:extLst>
                  <a:ext uri="{FF2B5EF4-FFF2-40B4-BE49-F238E27FC236}">
                    <a16:creationId xmlns:a16="http://schemas.microsoft.com/office/drawing/2014/main" id="{BAE57C94-25E1-413E-349E-AE5046E98C3B}"/>
                  </a:ext>
                </a:extLst>
              </p:cNvPr>
              <p:cNvSpPr txBox="1"/>
              <p:nvPr/>
            </p:nvSpPr>
            <p:spPr>
              <a:xfrm>
                <a:off x="2888338" y="6597359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525E6AF-D8BB-0ED2-3333-1D58637DB093}"/>
                </a:ext>
              </a:extLst>
            </p:cNvPr>
            <p:cNvGrpSpPr/>
            <p:nvPr/>
          </p:nvGrpSpPr>
          <p:grpSpPr>
            <a:xfrm>
              <a:off x="-8665" y="642977"/>
              <a:ext cx="9145996" cy="961816"/>
              <a:chOff x="253791" y="195829"/>
              <a:chExt cx="8631019" cy="961816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B46D014-686F-25C7-AB4C-D799DD7B4EF5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F8A899E-01C1-382E-6CAA-CED78DC7264C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60E164E9-C128-4AA9-C7F5-0115C7F930C4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A09BD6-14EC-C6B2-D624-0E8006018377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C51BA5-C8F6-3753-CCBB-CFE352F2D550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55006AD-4ABB-5E2C-F42D-BAF4F69F4E0F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이상행동 정의(</a:t>
                </a:r>
                <a:r>
                  <a: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KISA-</a:t>
                </a:r>
                <a:r>
                  <a:rPr lang="en-US" altLang="ko-KR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한국인터넷진흥원</a:t>
                </a:r>
                <a:r>
                  <a:rPr 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 규정, </a:t>
                </a:r>
                <a:r>
                  <a:rPr lang="ko-KR" b="1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FFF00"/>
                    </a:highlight>
                    <a:latin typeface="Malgun Gothic"/>
                    <a:ea typeface="Malgun Gothic"/>
                    <a:cs typeface="+mn-lt"/>
                  </a:rPr>
                  <a:t>자체규정</a:t>
                </a:r>
                <a:r>
                  <a:rPr lang="ko-KR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)</a:t>
                </a:r>
                <a:endParaRPr lang="ko-KR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endParaRPr>
              </a:p>
              <a:p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endParaRPr>
              </a:p>
            </p:txBody>
          </p:sp>
        </p:grpSp>
        <p:pic>
          <p:nvPicPr>
            <p:cNvPr id="2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18292508-9CAD-64A1-64B5-85E8116D0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314" y="1597205"/>
              <a:ext cx="8277225" cy="494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240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D1737B-3966-EBDF-53B1-28BD38C7C360}"/>
              </a:ext>
            </a:extLst>
          </p:cNvPr>
          <p:cNvGrpSpPr/>
          <p:nvPr/>
        </p:nvGrpSpPr>
        <p:grpSpPr>
          <a:xfrm>
            <a:off x="-8665" y="3856"/>
            <a:ext cx="9156357" cy="6859616"/>
            <a:chOff x="-8665" y="3856"/>
            <a:chExt cx="9156357" cy="68596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F64E207-58B2-3C39-7E9E-BE3E1BF7A9E2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28" name="그림 27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F8961B0A-D1D3-9490-545D-2622E3B4B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9A17CEB-F5C8-68C8-0EA8-72E358C43B11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6B7858E-059E-9C92-9018-87171FB27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9A211A-5622-E429-3F71-EF1118969FDE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34</a:t>
                </a:r>
                <a:endParaRPr lang="ko-KR" dirty="0"/>
              </a:p>
            </p:txBody>
          </p:sp>
          <p:sp>
            <p:nvSpPr>
              <p:cNvPr id="42" name="TextBox 1">
                <a:extLst>
                  <a:ext uri="{FF2B5EF4-FFF2-40B4-BE49-F238E27FC236}">
                    <a16:creationId xmlns:a16="http://schemas.microsoft.com/office/drawing/2014/main" id="{EA348FBE-9D9C-AD29-06DA-EAF6CD37D8B3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A09E1B-4396-52E8-11D4-55E6545FD2B2}"/>
                </a:ext>
              </a:extLst>
            </p:cNvPr>
            <p:cNvGrpSpPr/>
            <p:nvPr/>
          </p:nvGrpSpPr>
          <p:grpSpPr>
            <a:xfrm>
              <a:off x="-8665" y="642977"/>
              <a:ext cx="9145996" cy="684817"/>
              <a:chOff x="253791" y="195829"/>
              <a:chExt cx="8631019" cy="68481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5F376EC-4AA0-64E8-6DD8-A601E8110D38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7B3B4DA-526B-8FA8-BC7E-005DF4F287DD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EA91B4D-4632-A2D3-06E7-F3850C94AB90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8FE49F6-4B0C-DE8B-4E42-CB4DC43C1C50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C8DEE31-58E5-F314-576F-1F0EC725D71B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947960-7D25-0389-DAA0-4CA90BEAC00D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침입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E1CF57-08B4-37FC-3D95-445058F94D4E}"/>
                </a:ext>
              </a:extLst>
            </p:cNvPr>
            <p:cNvSpPr txBox="1"/>
            <p:nvPr/>
          </p:nvSpPr>
          <p:spPr>
            <a:xfrm>
              <a:off x="5617500" y="2722820"/>
              <a:ext cx="3275419" cy="28007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POINT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에서 그은 직선의 접점이</a:t>
              </a:r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 </a:t>
              </a:r>
              <a:endParaRPr lang="en-US" altLang="ko-KR" sz="16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  <a:p>
              <a:r>
                <a:rPr lang="ko-KR" altLang="en-US" sz="1600" b="1">
                  <a:solidFill>
                    <a:srgbClr val="D6B656"/>
                  </a:solidFill>
                  <a:latin typeface="Malgun Gothic"/>
                  <a:ea typeface="Malgun Gothic"/>
                </a:rPr>
                <a:t>짝수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일 경우</a:t>
              </a:r>
              <a:r>
                <a:rPr lang="ko-KR" altLang="en-US" sz="1600">
                  <a:latin typeface="Malgun Gothic"/>
                  <a:ea typeface="Malgun Gothic"/>
                </a:rPr>
                <a:t> </a:t>
              </a:r>
              <a:r>
                <a:rPr lang="ko-KR" altLang="en-US" sz="1600" b="1">
                  <a:solidFill>
                    <a:srgbClr val="7EB161"/>
                  </a:solidFill>
                  <a:highlight>
                    <a:srgbClr val="FFFFFF"/>
                  </a:highlight>
                  <a:latin typeface="Malgun Gothic"/>
                  <a:ea typeface="Malgun Gothic"/>
                </a:rPr>
                <a:t>외부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로 판별</a:t>
              </a:r>
              <a:endParaRPr lang="en-US" altLang="ko-KR" sz="16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ko-KR" altLang="en-US" sz="1600">
                <a:solidFill>
                  <a:srgbClr val="000000"/>
                </a:solidFill>
                <a:latin typeface="Malgun Gothic"/>
                <a:ea typeface="Malgun Gothic"/>
                <a:cs typeface="Calibri"/>
              </a:endParaRPr>
            </a:p>
            <a:p>
              <a:endParaRPr lang="en-US" altLang="ko-KR" sz="1600">
                <a:solidFill>
                  <a:srgbClr val="D6B656"/>
                </a:solidFill>
                <a:latin typeface="맑은 고딕"/>
                <a:ea typeface="맑은 고딕"/>
                <a:cs typeface="Calibri"/>
              </a:endParaRPr>
            </a:p>
            <a:p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POINT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에서 그은 직선의 접점이</a:t>
              </a:r>
              <a:r>
                <a:rPr lang="en-US" altLang="ko-KR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 </a:t>
              </a:r>
              <a:endParaRPr lang="en-US" altLang="ko-KR" sz="1600">
                <a:solidFill>
                  <a:srgbClr val="D6B656"/>
                </a:solidFill>
                <a:latin typeface="Malgun Gothic"/>
                <a:ea typeface="Malgun Gothic"/>
                <a:cs typeface="Calibri"/>
              </a:endParaRPr>
            </a:p>
            <a:p>
              <a:r>
                <a:rPr lang="ko-KR" altLang="en-US" sz="1600" b="1">
                  <a:solidFill>
                    <a:srgbClr val="6C8EBF"/>
                  </a:solidFill>
                  <a:latin typeface="Malgun Gothic"/>
                  <a:ea typeface="Malgun Gothic"/>
                </a:rPr>
                <a:t>홀수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일 경우</a:t>
              </a:r>
              <a:r>
                <a:rPr lang="ko-KR" altLang="en-US" sz="1600">
                  <a:latin typeface="Malgun Gothic"/>
                  <a:ea typeface="Malgun Gothic"/>
                </a:rPr>
                <a:t> </a:t>
              </a:r>
              <a:r>
                <a:rPr lang="ko-KR" altLang="en-US" sz="1600" b="1">
                  <a:solidFill>
                    <a:srgbClr val="B8534E"/>
                  </a:solidFill>
                  <a:latin typeface="Malgun Gothic"/>
                  <a:ea typeface="Malgun Gothic"/>
                </a:rPr>
                <a:t>내부</a:t>
              </a:r>
              <a:r>
                <a:rPr lang="ko-KR" altLang="en-US" sz="160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로 판별</a:t>
              </a:r>
              <a:endParaRPr lang="en-US" altLang="ko-KR" sz="16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D9C6A113-596E-E21A-FFC3-312466F92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5" t="4968" r="857" b="4379"/>
            <a:stretch/>
          </p:blipFill>
          <p:spPr>
            <a:xfrm>
              <a:off x="238547" y="1779977"/>
              <a:ext cx="5301320" cy="442832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64389B4-89A2-F934-36A5-20C3BD653F4A}"/>
                </a:ext>
              </a:extLst>
            </p:cNvPr>
            <p:cNvGrpSpPr/>
            <p:nvPr/>
          </p:nvGrpSpPr>
          <p:grpSpPr>
            <a:xfrm>
              <a:off x="2158446" y="4170062"/>
              <a:ext cx="836761" cy="1785448"/>
              <a:chOff x="2359149" y="4144662"/>
              <a:chExt cx="989161" cy="1836248"/>
            </a:xfrm>
          </p:grpSpPr>
          <p:grpSp>
            <p:nvGrpSpPr>
              <p:cNvPr id="137" name="Google Shape;1008;p49">
                <a:extLst>
                  <a:ext uri="{FF2B5EF4-FFF2-40B4-BE49-F238E27FC236}">
                    <a16:creationId xmlns:a16="http://schemas.microsoft.com/office/drawing/2014/main" id="{0F44F7D3-1FD6-96D3-719D-AF1748112BFD}"/>
                  </a:ext>
                </a:extLst>
              </p:cNvPr>
              <p:cNvGrpSpPr/>
              <p:nvPr/>
            </p:nvGrpSpPr>
            <p:grpSpPr>
              <a:xfrm>
                <a:off x="2458007" y="4238952"/>
                <a:ext cx="766514" cy="1689506"/>
                <a:chOff x="4277466" y="2118103"/>
                <a:chExt cx="247650" cy="457201"/>
              </a:xfrm>
            </p:grpSpPr>
            <p:sp>
              <p:nvSpPr>
                <p:cNvPr id="138" name="Google Shape;1009;p49">
                  <a:extLst>
                    <a:ext uri="{FF2B5EF4-FFF2-40B4-BE49-F238E27FC236}">
                      <a16:creationId xmlns:a16="http://schemas.microsoft.com/office/drawing/2014/main" id="{97BB0866-C740-9DAC-19FB-99051D7F0A6E}"/>
                    </a:ext>
                  </a:extLst>
                </p:cNvPr>
                <p:cNvSpPr/>
                <p:nvPr/>
              </p:nvSpPr>
              <p:spPr>
                <a:xfrm>
                  <a:off x="4277466" y="2213354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sz="135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010;p49">
                  <a:extLst>
                    <a:ext uri="{FF2B5EF4-FFF2-40B4-BE49-F238E27FC236}">
                      <a16:creationId xmlns:a16="http://schemas.microsoft.com/office/drawing/2014/main" id="{1D45CBE7-A68F-7DAE-3CEF-409CB2590274}"/>
                    </a:ext>
                  </a:extLst>
                </p:cNvPr>
                <p:cNvSpPr/>
                <p:nvPr/>
              </p:nvSpPr>
              <p:spPr>
                <a:xfrm>
                  <a:off x="4363189" y="2118103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sz="135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929DA2D-8EBB-A0B3-7E05-B7CD19E65C16}"/>
                  </a:ext>
                </a:extLst>
              </p:cNvPr>
              <p:cNvSpPr/>
              <p:nvPr/>
            </p:nvSpPr>
            <p:spPr>
              <a:xfrm>
                <a:off x="2395908" y="4200510"/>
                <a:ext cx="887383" cy="173328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D8B9CAB-5A50-F913-6A3E-98DCBC726F61}"/>
                  </a:ext>
                </a:extLst>
              </p:cNvPr>
              <p:cNvSpPr/>
              <p:nvPr/>
            </p:nvSpPr>
            <p:spPr>
              <a:xfrm>
                <a:off x="2359149" y="4154686"/>
                <a:ext cx="90327" cy="129617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6CB21B7-05BB-184A-CE72-AE596E29DA81}"/>
                  </a:ext>
                </a:extLst>
              </p:cNvPr>
              <p:cNvSpPr/>
              <p:nvPr/>
            </p:nvSpPr>
            <p:spPr>
              <a:xfrm>
                <a:off x="2362689" y="5835743"/>
                <a:ext cx="90327" cy="129617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1632EC2-28A4-EB7E-843D-85D1A46EEBFC}"/>
                  </a:ext>
                </a:extLst>
              </p:cNvPr>
              <p:cNvSpPr/>
              <p:nvPr/>
            </p:nvSpPr>
            <p:spPr>
              <a:xfrm>
                <a:off x="3237927" y="4144662"/>
                <a:ext cx="90327" cy="129617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4B1E9E6-EB3B-53C6-32BB-EC8CE7C930DE}"/>
                  </a:ext>
                </a:extLst>
              </p:cNvPr>
              <p:cNvSpPr/>
              <p:nvPr/>
            </p:nvSpPr>
            <p:spPr>
              <a:xfrm>
                <a:off x="3257983" y="5851293"/>
                <a:ext cx="90327" cy="129617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A93C4CE-4468-B7E4-679C-574AE47E054B}"/>
                </a:ext>
              </a:extLst>
            </p:cNvPr>
            <p:cNvGrpSpPr/>
            <p:nvPr/>
          </p:nvGrpSpPr>
          <p:grpSpPr>
            <a:xfrm>
              <a:off x="1285197" y="2857500"/>
              <a:ext cx="3429000" cy="2362200"/>
              <a:chOff x="1447800" y="2857500"/>
              <a:chExt cx="3429000" cy="2362200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806434AF-58AA-70F1-E02D-8F23114626F5}"/>
                  </a:ext>
                </a:extLst>
              </p:cNvPr>
              <p:cNvSpPr/>
              <p:nvPr/>
            </p:nvSpPr>
            <p:spPr>
              <a:xfrm>
                <a:off x="1447800" y="2857500"/>
                <a:ext cx="228600" cy="2667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E59A958-C063-01AE-DD64-09D886D8BBD7}"/>
                  </a:ext>
                </a:extLst>
              </p:cNvPr>
              <p:cNvSpPr/>
              <p:nvPr/>
            </p:nvSpPr>
            <p:spPr>
              <a:xfrm>
                <a:off x="2235200" y="2857500"/>
                <a:ext cx="228600" cy="2667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5164968-1304-4062-FF22-001F9AF39C38}"/>
                  </a:ext>
                </a:extLst>
              </p:cNvPr>
              <p:cNvSpPr/>
              <p:nvPr/>
            </p:nvSpPr>
            <p:spPr>
              <a:xfrm>
                <a:off x="3898900" y="2857500"/>
                <a:ext cx="228600" cy="2667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B49882B-965E-62FA-AB2A-3F7654FED8EB}"/>
                  </a:ext>
                </a:extLst>
              </p:cNvPr>
              <p:cNvSpPr/>
              <p:nvPr/>
            </p:nvSpPr>
            <p:spPr>
              <a:xfrm>
                <a:off x="4648200" y="2857500"/>
                <a:ext cx="228600" cy="2667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68928A-EB88-254F-5F1D-D12EDC7AAC6C}"/>
                  </a:ext>
                </a:extLst>
              </p:cNvPr>
              <p:cNvSpPr/>
              <p:nvPr/>
            </p:nvSpPr>
            <p:spPr>
              <a:xfrm>
                <a:off x="4648200" y="4953000"/>
                <a:ext cx="228600" cy="2667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9CB537-1D9F-BF91-CEF9-F5308D19F645}"/>
                </a:ext>
              </a:extLst>
            </p:cNvPr>
            <p:cNvSpPr txBox="1"/>
            <p:nvPr/>
          </p:nvSpPr>
          <p:spPr>
            <a:xfrm>
              <a:off x="4859549" y="1947712"/>
              <a:ext cx="4061994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 dirty="0">
                  <a:solidFill>
                    <a:srgbClr val="1034A6"/>
                  </a:solidFill>
                  <a:latin typeface="Malgun Gothic"/>
                  <a:ea typeface="Malgun Gothic"/>
                </a:rPr>
                <a:t>기준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: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사람의 몸전체가 침입구역에 진입함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84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545AEF-6BBF-1F76-2CD1-12DC7D59A10E}"/>
              </a:ext>
            </a:extLst>
          </p:cNvPr>
          <p:cNvGrpSpPr/>
          <p:nvPr/>
        </p:nvGrpSpPr>
        <p:grpSpPr>
          <a:xfrm>
            <a:off x="-8665" y="3856"/>
            <a:ext cx="9145996" cy="6859616"/>
            <a:chOff x="2221" y="3856"/>
            <a:chExt cx="9145996" cy="685961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E7DDC6-EE9A-0F34-05BB-87E3831CAFAF}"/>
                </a:ext>
              </a:extLst>
            </p:cNvPr>
            <p:cNvSpPr txBox="1"/>
            <p:nvPr/>
          </p:nvSpPr>
          <p:spPr>
            <a:xfrm>
              <a:off x="3937275" y="6151534"/>
              <a:ext cx="5138887" cy="5693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700" dirty="0">
                <a:solidFill>
                  <a:srgbClr val="1034A6"/>
                </a:solidFill>
                <a:ea typeface="맑은 고딕"/>
                <a:cs typeface="Calibri"/>
              </a:endParaRPr>
            </a:p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5 Frame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진행되는 동안   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highlight>
                    <a:srgbClr val="FF6161"/>
                  </a:highlight>
                  <a:latin typeface="Malgun Gothic"/>
                  <a:ea typeface="맑은 고딕"/>
                </a:rPr>
                <a:t>id 1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 :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5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번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,   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highlight>
                    <a:srgbClr val="BBE293"/>
                  </a:highlight>
                  <a:latin typeface="Malgun Gothic"/>
                  <a:ea typeface="맑은 고딕"/>
                </a:rPr>
                <a:t>id 2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 :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3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번</a:t>
              </a:r>
              <a:endParaRPr lang="en-US" altLang="ko-KR" sz="16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  <a:p>
              <a:endParaRPr lang="en-US" altLang="ko-KR" sz="800" dirty="0">
                <a:solidFill>
                  <a:srgbClr val="1034A6"/>
                </a:solidFill>
                <a:ea typeface="맑은 고딕"/>
                <a:cs typeface="Calibri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321534-07A9-8531-4D48-4271A647E2B7}"/>
                </a:ext>
              </a:extLst>
            </p:cNvPr>
            <p:cNvGrpSpPr/>
            <p:nvPr/>
          </p:nvGrpSpPr>
          <p:grpSpPr>
            <a:xfrm>
              <a:off x="1174166" y="1519633"/>
              <a:ext cx="5627671" cy="5092082"/>
              <a:chOff x="1174166" y="1519633"/>
              <a:chExt cx="5627671" cy="5092082"/>
            </a:xfrm>
          </p:grpSpPr>
          <p:grpSp>
            <p:nvGrpSpPr>
              <p:cNvPr id="75" name="Google Shape;1008;p49">
                <a:extLst>
                  <a:ext uri="{FF2B5EF4-FFF2-40B4-BE49-F238E27FC236}">
                    <a16:creationId xmlns:a16="http://schemas.microsoft.com/office/drawing/2014/main" id="{0484D27F-B4DF-4897-74A1-4B7960999831}"/>
                  </a:ext>
                </a:extLst>
              </p:cNvPr>
              <p:cNvGrpSpPr/>
              <p:nvPr/>
            </p:nvGrpSpPr>
            <p:grpSpPr>
              <a:xfrm>
                <a:off x="1764328" y="2165537"/>
                <a:ext cx="427981" cy="437406"/>
                <a:chOff x="4287184" y="2120817"/>
                <a:chExt cx="247650" cy="457200"/>
              </a:xfrm>
            </p:grpSpPr>
            <p:sp>
              <p:nvSpPr>
                <p:cNvPr id="76" name="Google Shape;1009;p49">
                  <a:extLst>
                    <a:ext uri="{FF2B5EF4-FFF2-40B4-BE49-F238E27FC236}">
                      <a16:creationId xmlns:a16="http://schemas.microsoft.com/office/drawing/2014/main" id="{F24F2366-7A1C-8A17-20A4-B95C2AF422A4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77" name="Google Shape;1010;p49">
                  <a:extLst>
                    <a:ext uri="{FF2B5EF4-FFF2-40B4-BE49-F238E27FC236}">
                      <a16:creationId xmlns:a16="http://schemas.microsoft.com/office/drawing/2014/main" id="{ABC36449-9A9B-9799-B985-AA6A602E1B3D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77810C3-003C-3BA5-57AC-00F37FF51CA7}"/>
                  </a:ext>
                </a:extLst>
              </p:cNvPr>
              <p:cNvSpPr/>
              <p:nvPr/>
            </p:nvSpPr>
            <p:spPr>
              <a:xfrm>
                <a:off x="1695364" y="2134582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E089323-BE99-D79F-9365-EF858A5408F7}"/>
                  </a:ext>
                </a:extLst>
              </p:cNvPr>
              <p:cNvSpPr/>
              <p:nvPr/>
            </p:nvSpPr>
            <p:spPr>
              <a:xfrm>
                <a:off x="1696553" y="2009509"/>
                <a:ext cx="569857" cy="133531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1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80" name="Google Shape;1184;p50">
                <a:extLst>
                  <a:ext uri="{FF2B5EF4-FFF2-40B4-BE49-F238E27FC236}">
                    <a16:creationId xmlns:a16="http://schemas.microsoft.com/office/drawing/2014/main" id="{9AA4CFF5-75DB-412C-8CE5-3350C3B62D1B}"/>
                  </a:ext>
                </a:extLst>
              </p:cNvPr>
              <p:cNvSpPr/>
              <p:nvPr/>
            </p:nvSpPr>
            <p:spPr>
              <a:xfrm>
                <a:off x="1174166" y="1519633"/>
                <a:ext cx="2120580" cy="1609040"/>
              </a:xfrm>
              <a:custGeom>
                <a:avLst/>
                <a:gdLst/>
                <a:ahLst/>
                <a:cxnLst/>
                <a:rect l="l" t="t" r="r" b="b"/>
                <a:pathLst>
                  <a:path w="16022" h="20565" extrusionOk="0">
                    <a:moveTo>
                      <a:pt x="14434" y="1588"/>
                    </a:moveTo>
                    <a:lnTo>
                      <a:pt x="14434" y="17683"/>
                    </a:lnTo>
                    <a:lnTo>
                      <a:pt x="1588" y="17683"/>
                    </a:lnTo>
                    <a:lnTo>
                      <a:pt x="1588" y="1588"/>
                    </a:lnTo>
                    <a:close/>
                    <a:moveTo>
                      <a:pt x="8011" y="18293"/>
                    </a:moveTo>
                    <a:lnTo>
                      <a:pt x="8182" y="18318"/>
                    </a:lnTo>
                    <a:lnTo>
                      <a:pt x="8328" y="18366"/>
                    </a:lnTo>
                    <a:lnTo>
                      <a:pt x="8475" y="18440"/>
                    </a:lnTo>
                    <a:lnTo>
                      <a:pt x="8597" y="18537"/>
                    </a:lnTo>
                    <a:lnTo>
                      <a:pt x="8695" y="18660"/>
                    </a:lnTo>
                    <a:lnTo>
                      <a:pt x="8768" y="18806"/>
                    </a:lnTo>
                    <a:lnTo>
                      <a:pt x="8817" y="18953"/>
                    </a:lnTo>
                    <a:lnTo>
                      <a:pt x="8841" y="19124"/>
                    </a:lnTo>
                    <a:lnTo>
                      <a:pt x="8817" y="19295"/>
                    </a:lnTo>
                    <a:lnTo>
                      <a:pt x="8768" y="19441"/>
                    </a:lnTo>
                    <a:lnTo>
                      <a:pt x="8695" y="19588"/>
                    </a:lnTo>
                    <a:lnTo>
                      <a:pt x="8597" y="19710"/>
                    </a:lnTo>
                    <a:lnTo>
                      <a:pt x="8475" y="19807"/>
                    </a:lnTo>
                    <a:lnTo>
                      <a:pt x="8328" y="19881"/>
                    </a:lnTo>
                    <a:lnTo>
                      <a:pt x="8182" y="19930"/>
                    </a:lnTo>
                    <a:lnTo>
                      <a:pt x="8011" y="19954"/>
                    </a:lnTo>
                    <a:lnTo>
                      <a:pt x="7840" y="19930"/>
                    </a:lnTo>
                    <a:lnTo>
                      <a:pt x="7693" y="19881"/>
                    </a:lnTo>
                    <a:lnTo>
                      <a:pt x="7547" y="19807"/>
                    </a:lnTo>
                    <a:lnTo>
                      <a:pt x="7425" y="19710"/>
                    </a:lnTo>
                    <a:lnTo>
                      <a:pt x="7327" y="19588"/>
                    </a:lnTo>
                    <a:lnTo>
                      <a:pt x="7254" y="19441"/>
                    </a:lnTo>
                    <a:lnTo>
                      <a:pt x="7205" y="19295"/>
                    </a:lnTo>
                    <a:lnTo>
                      <a:pt x="7181" y="19124"/>
                    </a:lnTo>
                    <a:lnTo>
                      <a:pt x="7205" y="18953"/>
                    </a:lnTo>
                    <a:lnTo>
                      <a:pt x="7254" y="18806"/>
                    </a:lnTo>
                    <a:lnTo>
                      <a:pt x="7327" y="18660"/>
                    </a:lnTo>
                    <a:lnTo>
                      <a:pt x="7425" y="18537"/>
                    </a:lnTo>
                    <a:lnTo>
                      <a:pt x="7547" y="18440"/>
                    </a:lnTo>
                    <a:lnTo>
                      <a:pt x="7693" y="18366"/>
                    </a:lnTo>
                    <a:lnTo>
                      <a:pt x="7840" y="18318"/>
                    </a:lnTo>
                    <a:lnTo>
                      <a:pt x="8011" y="18293"/>
                    </a:lnTo>
                    <a:close/>
                    <a:moveTo>
                      <a:pt x="1270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7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7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70" y="20565"/>
                    </a:lnTo>
                    <a:lnTo>
                      <a:pt x="14752" y="20565"/>
                    </a:lnTo>
                    <a:lnTo>
                      <a:pt x="14996" y="20540"/>
                    </a:lnTo>
                    <a:lnTo>
                      <a:pt x="15240" y="20467"/>
                    </a:lnTo>
                    <a:lnTo>
                      <a:pt x="15460" y="20345"/>
                    </a:lnTo>
                    <a:lnTo>
                      <a:pt x="15655" y="20198"/>
                    </a:lnTo>
                    <a:lnTo>
                      <a:pt x="15802" y="20003"/>
                    </a:lnTo>
                    <a:lnTo>
                      <a:pt x="15924" y="19783"/>
                    </a:lnTo>
                    <a:lnTo>
                      <a:pt x="15997" y="19539"/>
                    </a:lnTo>
                    <a:lnTo>
                      <a:pt x="16022" y="19270"/>
                    </a:lnTo>
                    <a:lnTo>
                      <a:pt x="16022" y="1295"/>
                    </a:lnTo>
                    <a:lnTo>
                      <a:pt x="15997" y="1026"/>
                    </a:lnTo>
                    <a:lnTo>
                      <a:pt x="15924" y="782"/>
                    </a:lnTo>
                    <a:lnTo>
                      <a:pt x="15802" y="562"/>
                    </a:lnTo>
                    <a:lnTo>
                      <a:pt x="15655" y="367"/>
                    </a:lnTo>
                    <a:lnTo>
                      <a:pt x="15460" y="220"/>
                    </a:lnTo>
                    <a:lnTo>
                      <a:pt x="15240" y="98"/>
                    </a:lnTo>
                    <a:lnTo>
                      <a:pt x="14996" y="25"/>
                    </a:lnTo>
                    <a:lnTo>
                      <a:pt x="147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ko-KR" altLang="en-US" sz="1050" dirty="0">
                  <a:solidFill>
                    <a:srgbClr val="1034A6"/>
                  </a:solidFill>
                  <a:cs typeface="Calibri"/>
                </a:endParaRPr>
              </a:p>
            </p:txBody>
          </p:sp>
          <p:grpSp>
            <p:nvGrpSpPr>
              <p:cNvPr id="82" name="Google Shape;1008;p49">
                <a:extLst>
                  <a:ext uri="{FF2B5EF4-FFF2-40B4-BE49-F238E27FC236}">
                    <a16:creationId xmlns:a16="http://schemas.microsoft.com/office/drawing/2014/main" id="{7E69B032-D74E-AF9B-1C42-7D6D062041E5}"/>
                  </a:ext>
                </a:extLst>
              </p:cNvPr>
              <p:cNvGrpSpPr/>
              <p:nvPr/>
            </p:nvGrpSpPr>
            <p:grpSpPr>
              <a:xfrm>
                <a:off x="2375577" y="2165537"/>
                <a:ext cx="427981" cy="437406"/>
                <a:chOff x="4287184" y="2120817"/>
                <a:chExt cx="247650" cy="457200"/>
              </a:xfrm>
            </p:grpSpPr>
            <p:sp>
              <p:nvSpPr>
                <p:cNvPr id="83" name="Google Shape;1009;p49">
                  <a:extLst>
                    <a:ext uri="{FF2B5EF4-FFF2-40B4-BE49-F238E27FC236}">
                      <a16:creationId xmlns:a16="http://schemas.microsoft.com/office/drawing/2014/main" id="{7133A8C2-3DFB-9961-6DE1-DA1AD682DF85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84" name="Google Shape;1010;p49">
                  <a:extLst>
                    <a:ext uri="{FF2B5EF4-FFF2-40B4-BE49-F238E27FC236}">
                      <a16:creationId xmlns:a16="http://schemas.microsoft.com/office/drawing/2014/main" id="{DED595A1-174E-BF24-D356-A06D840226AC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6E090B2-EC9F-9FA0-AAB7-E32BD7914948}"/>
                  </a:ext>
                </a:extLst>
              </p:cNvPr>
              <p:cNvSpPr/>
              <p:nvPr/>
            </p:nvSpPr>
            <p:spPr>
              <a:xfrm>
                <a:off x="2306613" y="2134582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554BE92-50F0-0012-C03F-9FCE1C2C4BFD}"/>
                  </a:ext>
                </a:extLst>
              </p:cNvPr>
              <p:cNvSpPr/>
              <p:nvPr/>
            </p:nvSpPr>
            <p:spPr>
              <a:xfrm>
                <a:off x="2307801" y="2009509"/>
                <a:ext cx="569857" cy="133531"/>
              </a:xfrm>
              <a:prstGeom prst="rect">
                <a:avLst/>
              </a:prstGeom>
              <a:solidFill>
                <a:srgbClr val="92D05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2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grpSp>
            <p:nvGrpSpPr>
              <p:cNvPr id="87" name="Google Shape;1008;p49">
                <a:extLst>
                  <a:ext uri="{FF2B5EF4-FFF2-40B4-BE49-F238E27FC236}">
                    <a16:creationId xmlns:a16="http://schemas.microsoft.com/office/drawing/2014/main" id="{182F55A8-3243-C880-A3F6-37F0746C24AE}"/>
                  </a:ext>
                </a:extLst>
              </p:cNvPr>
              <p:cNvGrpSpPr/>
              <p:nvPr/>
            </p:nvGrpSpPr>
            <p:grpSpPr>
              <a:xfrm>
                <a:off x="1649719" y="3807013"/>
                <a:ext cx="427981" cy="437406"/>
                <a:chOff x="4287184" y="2120817"/>
                <a:chExt cx="247650" cy="457200"/>
              </a:xfrm>
            </p:grpSpPr>
            <p:sp>
              <p:nvSpPr>
                <p:cNvPr id="88" name="Google Shape;1009;p49">
                  <a:extLst>
                    <a:ext uri="{FF2B5EF4-FFF2-40B4-BE49-F238E27FC236}">
                      <a16:creationId xmlns:a16="http://schemas.microsoft.com/office/drawing/2014/main" id="{CB2BD68E-8AE8-6C05-786B-DDD9CA25777F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89" name="Google Shape;1010;p49">
                  <a:extLst>
                    <a:ext uri="{FF2B5EF4-FFF2-40B4-BE49-F238E27FC236}">
                      <a16:creationId xmlns:a16="http://schemas.microsoft.com/office/drawing/2014/main" id="{01A9AC48-EEF0-1A48-5320-5980B65E3BA5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F18FCEC-2B4B-3FC0-B37C-983D3AE1B4C1}"/>
                  </a:ext>
                </a:extLst>
              </p:cNvPr>
              <p:cNvSpPr/>
              <p:nvPr/>
            </p:nvSpPr>
            <p:spPr>
              <a:xfrm>
                <a:off x="1580755" y="3776057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A06404A-2FF6-7E31-08F7-187C345DB1E6}"/>
                  </a:ext>
                </a:extLst>
              </p:cNvPr>
              <p:cNvSpPr/>
              <p:nvPr/>
            </p:nvSpPr>
            <p:spPr>
              <a:xfrm>
                <a:off x="1581943" y="3650985"/>
                <a:ext cx="569857" cy="133531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1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92" name="Google Shape;1184;p50">
                <a:extLst>
                  <a:ext uri="{FF2B5EF4-FFF2-40B4-BE49-F238E27FC236}">
                    <a16:creationId xmlns:a16="http://schemas.microsoft.com/office/drawing/2014/main" id="{590F2875-8CF6-0C32-2A61-D15548AE44DB}"/>
                  </a:ext>
                </a:extLst>
              </p:cNvPr>
              <p:cNvSpPr/>
              <p:nvPr/>
            </p:nvSpPr>
            <p:spPr>
              <a:xfrm>
                <a:off x="1183717" y="3228597"/>
                <a:ext cx="2120580" cy="1609040"/>
              </a:xfrm>
              <a:custGeom>
                <a:avLst/>
                <a:gdLst/>
                <a:ahLst/>
                <a:cxnLst/>
                <a:rect l="l" t="t" r="r" b="b"/>
                <a:pathLst>
                  <a:path w="16022" h="20565" extrusionOk="0">
                    <a:moveTo>
                      <a:pt x="14434" y="1588"/>
                    </a:moveTo>
                    <a:lnTo>
                      <a:pt x="14434" y="17683"/>
                    </a:lnTo>
                    <a:lnTo>
                      <a:pt x="1588" y="17683"/>
                    </a:lnTo>
                    <a:lnTo>
                      <a:pt x="1588" y="1588"/>
                    </a:lnTo>
                    <a:close/>
                    <a:moveTo>
                      <a:pt x="8011" y="18293"/>
                    </a:moveTo>
                    <a:lnTo>
                      <a:pt x="8182" y="18318"/>
                    </a:lnTo>
                    <a:lnTo>
                      <a:pt x="8328" y="18366"/>
                    </a:lnTo>
                    <a:lnTo>
                      <a:pt x="8475" y="18440"/>
                    </a:lnTo>
                    <a:lnTo>
                      <a:pt x="8597" y="18537"/>
                    </a:lnTo>
                    <a:lnTo>
                      <a:pt x="8695" y="18660"/>
                    </a:lnTo>
                    <a:lnTo>
                      <a:pt x="8768" y="18806"/>
                    </a:lnTo>
                    <a:lnTo>
                      <a:pt x="8817" y="18953"/>
                    </a:lnTo>
                    <a:lnTo>
                      <a:pt x="8841" y="19124"/>
                    </a:lnTo>
                    <a:lnTo>
                      <a:pt x="8817" y="19295"/>
                    </a:lnTo>
                    <a:lnTo>
                      <a:pt x="8768" y="19441"/>
                    </a:lnTo>
                    <a:lnTo>
                      <a:pt x="8695" y="19588"/>
                    </a:lnTo>
                    <a:lnTo>
                      <a:pt x="8597" y="19710"/>
                    </a:lnTo>
                    <a:lnTo>
                      <a:pt x="8475" y="19807"/>
                    </a:lnTo>
                    <a:lnTo>
                      <a:pt x="8328" y="19881"/>
                    </a:lnTo>
                    <a:lnTo>
                      <a:pt x="8182" y="19930"/>
                    </a:lnTo>
                    <a:lnTo>
                      <a:pt x="8011" y="19954"/>
                    </a:lnTo>
                    <a:lnTo>
                      <a:pt x="7840" y="19930"/>
                    </a:lnTo>
                    <a:lnTo>
                      <a:pt x="7693" y="19881"/>
                    </a:lnTo>
                    <a:lnTo>
                      <a:pt x="7547" y="19807"/>
                    </a:lnTo>
                    <a:lnTo>
                      <a:pt x="7425" y="19710"/>
                    </a:lnTo>
                    <a:lnTo>
                      <a:pt x="7327" y="19588"/>
                    </a:lnTo>
                    <a:lnTo>
                      <a:pt x="7254" y="19441"/>
                    </a:lnTo>
                    <a:lnTo>
                      <a:pt x="7205" y="19295"/>
                    </a:lnTo>
                    <a:lnTo>
                      <a:pt x="7181" y="19124"/>
                    </a:lnTo>
                    <a:lnTo>
                      <a:pt x="7205" y="18953"/>
                    </a:lnTo>
                    <a:lnTo>
                      <a:pt x="7254" y="18806"/>
                    </a:lnTo>
                    <a:lnTo>
                      <a:pt x="7327" y="18660"/>
                    </a:lnTo>
                    <a:lnTo>
                      <a:pt x="7425" y="18537"/>
                    </a:lnTo>
                    <a:lnTo>
                      <a:pt x="7547" y="18440"/>
                    </a:lnTo>
                    <a:lnTo>
                      <a:pt x="7693" y="18366"/>
                    </a:lnTo>
                    <a:lnTo>
                      <a:pt x="7840" y="18318"/>
                    </a:lnTo>
                    <a:lnTo>
                      <a:pt x="8011" y="18293"/>
                    </a:lnTo>
                    <a:close/>
                    <a:moveTo>
                      <a:pt x="1270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7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7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70" y="20565"/>
                    </a:lnTo>
                    <a:lnTo>
                      <a:pt x="14752" y="20565"/>
                    </a:lnTo>
                    <a:lnTo>
                      <a:pt x="14996" y="20540"/>
                    </a:lnTo>
                    <a:lnTo>
                      <a:pt x="15240" y="20467"/>
                    </a:lnTo>
                    <a:lnTo>
                      <a:pt x="15460" y="20345"/>
                    </a:lnTo>
                    <a:lnTo>
                      <a:pt x="15655" y="20198"/>
                    </a:lnTo>
                    <a:lnTo>
                      <a:pt x="15802" y="20003"/>
                    </a:lnTo>
                    <a:lnTo>
                      <a:pt x="15924" y="19783"/>
                    </a:lnTo>
                    <a:lnTo>
                      <a:pt x="15997" y="19539"/>
                    </a:lnTo>
                    <a:lnTo>
                      <a:pt x="16022" y="19270"/>
                    </a:lnTo>
                    <a:lnTo>
                      <a:pt x="16022" y="1295"/>
                    </a:lnTo>
                    <a:lnTo>
                      <a:pt x="15997" y="1026"/>
                    </a:lnTo>
                    <a:lnTo>
                      <a:pt x="15924" y="782"/>
                    </a:lnTo>
                    <a:lnTo>
                      <a:pt x="15802" y="562"/>
                    </a:lnTo>
                    <a:lnTo>
                      <a:pt x="15655" y="367"/>
                    </a:lnTo>
                    <a:lnTo>
                      <a:pt x="15460" y="220"/>
                    </a:lnTo>
                    <a:lnTo>
                      <a:pt x="15240" y="98"/>
                    </a:lnTo>
                    <a:lnTo>
                      <a:pt x="14996" y="25"/>
                    </a:lnTo>
                    <a:lnTo>
                      <a:pt x="147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ko-KR" altLang="en-US" sz="1050" dirty="0">
                  <a:solidFill>
                    <a:srgbClr val="1034A6"/>
                  </a:solidFill>
                  <a:cs typeface="Calibri"/>
                </a:endParaRPr>
              </a:p>
            </p:txBody>
          </p:sp>
          <p:grpSp>
            <p:nvGrpSpPr>
              <p:cNvPr id="93" name="Google Shape;1008;p49">
                <a:extLst>
                  <a:ext uri="{FF2B5EF4-FFF2-40B4-BE49-F238E27FC236}">
                    <a16:creationId xmlns:a16="http://schemas.microsoft.com/office/drawing/2014/main" id="{543D7A98-AF8E-C542-D137-895C7939743F}"/>
                  </a:ext>
                </a:extLst>
              </p:cNvPr>
              <p:cNvGrpSpPr/>
              <p:nvPr/>
            </p:nvGrpSpPr>
            <p:grpSpPr>
              <a:xfrm>
                <a:off x="2557041" y="3964487"/>
                <a:ext cx="427981" cy="437406"/>
                <a:chOff x="4287184" y="2120817"/>
                <a:chExt cx="247650" cy="457200"/>
              </a:xfrm>
            </p:grpSpPr>
            <p:sp>
              <p:nvSpPr>
                <p:cNvPr id="94" name="Google Shape;1009;p49">
                  <a:extLst>
                    <a:ext uri="{FF2B5EF4-FFF2-40B4-BE49-F238E27FC236}">
                      <a16:creationId xmlns:a16="http://schemas.microsoft.com/office/drawing/2014/main" id="{1535BA78-7B2D-4278-F48E-00273A6FA50F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95" name="Google Shape;1010;p49">
                  <a:extLst>
                    <a:ext uri="{FF2B5EF4-FFF2-40B4-BE49-F238E27FC236}">
                      <a16:creationId xmlns:a16="http://schemas.microsoft.com/office/drawing/2014/main" id="{AEB0679A-7F4B-135B-F668-13C72EC4AC01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77FA84B0-16E0-F2B6-E1EB-A614ABE9D608}"/>
                  </a:ext>
                </a:extLst>
              </p:cNvPr>
              <p:cNvSpPr/>
              <p:nvPr/>
            </p:nvSpPr>
            <p:spPr>
              <a:xfrm>
                <a:off x="2488078" y="3933532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23AAE3B-DC00-557E-3CCB-CD14553B9642}"/>
                  </a:ext>
                </a:extLst>
              </p:cNvPr>
              <p:cNvSpPr/>
              <p:nvPr/>
            </p:nvSpPr>
            <p:spPr>
              <a:xfrm>
                <a:off x="2489266" y="3808459"/>
                <a:ext cx="569857" cy="133531"/>
              </a:xfrm>
              <a:prstGeom prst="rect">
                <a:avLst/>
              </a:prstGeom>
              <a:solidFill>
                <a:srgbClr val="92D05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2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grpSp>
            <p:nvGrpSpPr>
              <p:cNvPr id="98" name="Google Shape;1008;p49">
                <a:extLst>
                  <a:ext uri="{FF2B5EF4-FFF2-40B4-BE49-F238E27FC236}">
                    <a16:creationId xmlns:a16="http://schemas.microsoft.com/office/drawing/2014/main" id="{8DDD12DD-1587-BF20-BC08-A1793A1D264B}"/>
                  </a:ext>
                </a:extLst>
              </p:cNvPr>
              <p:cNvGrpSpPr/>
              <p:nvPr/>
            </p:nvGrpSpPr>
            <p:grpSpPr>
              <a:xfrm>
                <a:off x="1659633" y="5639852"/>
                <a:ext cx="427981" cy="437406"/>
                <a:chOff x="4287184" y="2120817"/>
                <a:chExt cx="247650" cy="457200"/>
              </a:xfrm>
            </p:grpSpPr>
            <p:sp>
              <p:nvSpPr>
                <p:cNvPr id="99" name="Google Shape;1009;p49">
                  <a:extLst>
                    <a:ext uri="{FF2B5EF4-FFF2-40B4-BE49-F238E27FC236}">
                      <a16:creationId xmlns:a16="http://schemas.microsoft.com/office/drawing/2014/main" id="{A3F8E21B-3605-F705-43BB-98DB4846CD8C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00" name="Google Shape;1010;p49">
                  <a:extLst>
                    <a:ext uri="{FF2B5EF4-FFF2-40B4-BE49-F238E27FC236}">
                      <a16:creationId xmlns:a16="http://schemas.microsoft.com/office/drawing/2014/main" id="{B53630CF-C466-A6C3-F193-CAA9F2A66AB2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EA2E39B-32B2-0CCD-3546-B163741AB29B}"/>
                  </a:ext>
                </a:extLst>
              </p:cNvPr>
              <p:cNvSpPr/>
              <p:nvPr/>
            </p:nvSpPr>
            <p:spPr>
              <a:xfrm>
                <a:off x="1590669" y="5608896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2101B336-071D-EA86-7EF9-22EC38A76BBA}"/>
                  </a:ext>
                </a:extLst>
              </p:cNvPr>
              <p:cNvSpPr/>
              <p:nvPr/>
            </p:nvSpPr>
            <p:spPr>
              <a:xfrm>
                <a:off x="1591858" y="5483824"/>
                <a:ext cx="569857" cy="133531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1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grpSp>
            <p:nvGrpSpPr>
              <p:cNvPr id="103" name="Google Shape;1008;p49">
                <a:extLst>
                  <a:ext uri="{FF2B5EF4-FFF2-40B4-BE49-F238E27FC236}">
                    <a16:creationId xmlns:a16="http://schemas.microsoft.com/office/drawing/2014/main" id="{5ABE99FE-519D-911C-FC9D-9169D9B89322}"/>
                  </a:ext>
                </a:extLst>
              </p:cNvPr>
              <p:cNvGrpSpPr/>
              <p:nvPr/>
            </p:nvGrpSpPr>
            <p:grpSpPr>
              <a:xfrm>
                <a:off x="2796174" y="5782329"/>
                <a:ext cx="427981" cy="437406"/>
                <a:chOff x="4287184" y="2120817"/>
                <a:chExt cx="247650" cy="457200"/>
              </a:xfrm>
            </p:grpSpPr>
            <p:sp>
              <p:nvSpPr>
                <p:cNvPr id="104" name="Google Shape;1009;p49">
                  <a:extLst>
                    <a:ext uri="{FF2B5EF4-FFF2-40B4-BE49-F238E27FC236}">
                      <a16:creationId xmlns:a16="http://schemas.microsoft.com/office/drawing/2014/main" id="{DF4240EA-F7F8-74D9-73A5-744038E19568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05" name="Google Shape;1010;p49">
                  <a:extLst>
                    <a:ext uri="{FF2B5EF4-FFF2-40B4-BE49-F238E27FC236}">
                      <a16:creationId xmlns:a16="http://schemas.microsoft.com/office/drawing/2014/main" id="{7C12212F-5147-9F92-4967-72EF898D11EF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0462880-5EC7-B844-7892-122438F3A383}"/>
                  </a:ext>
                </a:extLst>
              </p:cNvPr>
              <p:cNvSpPr/>
              <p:nvPr/>
            </p:nvSpPr>
            <p:spPr>
              <a:xfrm>
                <a:off x="2727210" y="5751373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5D3A14A4-C51D-3A9E-70C2-0C79AE25444E}"/>
                  </a:ext>
                </a:extLst>
              </p:cNvPr>
              <p:cNvSpPr/>
              <p:nvPr/>
            </p:nvSpPr>
            <p:spPr>
              <a:xfrm>
                <a:off x="2728398" y="5626301"/>
                <a:ext cx="569857" cy="133531"/>
              </a:xfrm>
              <a:prstGeom prst="rect">
                <a:avLst/>
              </a:prstGeom>
              <a:solidFill>
                <a:srgbClr val="92D05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2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grpSp>
            <p:nvGrpSpPr>
              <p:cNvPr id="108" name="Google Shape;1008;p49">
                <a:extLst>
                  <a:ext uri="{FF2B5EF4-FFF2-40B4-BE49-F238E27FC236}">
                    <a16:creationId xmlns:a16="http://schemas.microsoft.com/office/drawing/2014/main" id="{52B3336F-7B27-1883-6384-FBECCCA39423}"/>
                  </a:ext>
                </a:extLst>
              </p:cNvPr>
              <p:cNvGrpSpPr/>
              <p:nvPr/>
            </p:nvGrpSpPr>
            <p:grpSpPr>
              <a:xfrm>
                <a:off x="4914147" y="2702697"/>
                <a:ext cx="427981" cy="437406"/>
                <a:chOff x="4287184" y="2120817"/>
                <a:chExt cx="247650" cy="457200"/>
              </a:xfrm>
            </p:grpSpPr>
            <p:sp>
              <p:nvSpPr>
                <p:cNvPr id="109" name="Google Shape;1009;p49">
                  <a:extLst>
                    <a:ext uri="{FF2B5EF4-FFF2-40B4-BE49-F238E27FC236}">
                      <a16:creationId xmlns:a16="http://schemas.microsoft.com/office/drawing/2014/main" id="{56FB2B7D-3EC7-9D32-3A41-278337CD8C47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10" name="Google Shape;1010;p49">
                  <a:extLst>
                    <a:ext uri="{FF2B5EF4-FFF2-40B4-BE49-F238E27FC236}">
                      <a16:creationId xmlns:a16="http://schemas.microsoft.com/office/drawing/2014/main" id="{6B05EDAE-F373-D76F-98D5-FA5C4FAB8841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4F7A647-29FC-CA2E-64BE-735ED82DFFCD}"/>
                  </a:ext>
                </a:extLst>
              </p:cNvPr>
              <p:cNvSpPr/>
              <p:nvPr/>
            </p:nvSpPr>
            <p:spPr>
              <a:xfrm>
                <a:off x="4836694" y="2672836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5FF1286D-B3F9-52C6-CB0B-E37A090B3E7A}"/>
                  </a:ext>
                </a:extLst>
              </p:cNvPr>
              <p:cNvSpPr/>
              <p:nvPr/>
            </p:nvSpPr>
            <p:spPr>
              <a:xfrm>
                <a:off x="4846371" y="2546669"/>
                <a:ext cx="569857" cy="133531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1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13" name="Google Shape;1184;p50">
                <a:extLst>
                  <a:ext uri="{FF2B5EF4-FFF2-40B4-BE49-F238E27FC236}">
                    <a16:creationId xmlns:a16="http://schemas.microsoft.com/office/drawing/2014/main" id="{9B5DF6DA-3ECA-D9DB-7528-848976C10BC7}"/>
                  </a:ext>
                </a:extLst>
              </p:cNvPr>
              <p:cNvSpPr/>
              <p:nvPr/>
            </p:nvSpPr>
            <p:spPr>
              <a:xfrm>
                <a:off x="4323985" y="1996803"/>
                <a:ext cx="2120580" cy="1609040"/>
              </a:xfrm>
              <a:custGeom>
                <a:avLst/>
                <a:gdLst/>
                <a:ahLst/>
                <a:cxnLst/>
                <a:rect l="l" t="t" r="r" b="b"/>
                <a:pathLst>
                  <a:path w="16022" h="20565" extrusionOk="0">
                    <a:moveTo>
                      <a:pt x="14434" y="1588"/>
                    </a:moveTo>
                    <a:lnTo>
                      <a:pt x="14434" y="17683"/>
                    </a:lnTo>
                    <a:lnTo>
                      <a:pt x="1588" y="17683"/>
                    </a:lnTo>
                    <a:lnTo>
                      <a:pt x="1588" y="1588"/>
                    </a:lnTo>
                    <a:close/>
                    <a:moveTo>
                      <a:pt x="8011" y="18293"/>
                    </a:moveTo>
                    <a:lnTo>
                      <a:pt x="8182" y="18318"/>
                    </a:lnTo>
                    <a:lnTo>
                      <a:pt x="8328" y="18366"/>
                    </a:lnTo>
                    <a:lnTo>
                      <a:pt x="8475" y="18440"/>
                    </a:lnTo>
                    <a:lnTo>
                      <a:pt x="8597" y="18537"/>
                    </a:lnTo>
                    <a:lnTo>
                      <a:pt x="8695" y="18660"/>
                    </a:lnTo>
                    <a:lnTo>
                      <a:pt x="8768" y="18806"/>
                    </a:lnTo>
                    <a:lnTo>
                      <a:pt x="8817" y="18953"/>
                    </a:lnTo>
                    <a:lnTo>
                      <a:pt x="8841" y="19124"/>
                    </a:lnTo>
                    <a:lnTo>
                      <a:pt x="8817" y="19295"/>
                    </a:lnTo>
                    <a:lnTo>
                      <a:pt x="8768" y="19441"/>
                    </a:lnTo>
                    <a:lnTo>
                      <a:pt x="8695" y="19588"/>
                    </a:lnTo>
                    <a:lnTo>
                      <a:pt x="8597" y="19710"/>
                    </a:lnTo>
                    <a:lnTo>
                      <a:pt x="8475" y="19807"/>
                    </a:lnTo>
                    <a:lnTo>
                      <a:pt x="8328" y="19881"/>
                    </a:lnTo>
                    <a:lnTo>
                      <a:pt x="8182" y="19930"/>
                    </a:lnTo>
                    <a:lnTo>
                      <a:pt x="8011" y="19954"/>
                    </a:lnTo>
                    <a:lnTo>
                      <a:pt x="7840" y="19930"/>
                    </a:lnTo>
                    <a:lnTo>
                      <a:pt x="7693" y="19881"/>
                    </a:lnTo>
                    <a:lnTo>
                      <a:pt x="7547" y="19807"/>
                    </a:lnTo>
                    <a:lnTo>
                      <a:pt x="7425" y="19710"/>
                    </a:lnTo>
                    <a:lnTo>
                      <a:pt x="7327" y="19588"/>
                    </a:lnTo>
                    <a:lnTo>
                      <a:pt x="7254" y="19441"/>
                    </a:lnTo>
                    <a:lnTo>
                      <a:pt x="7205" y="19295"/>
                    </a:lnTo>
                    <a:lnTo>
                      <a:pt x="7181" y="19124"/>
                    </a:lnTo>
                    <a:lnTo>
                      <a:pt x="7205" y="18953"/>
                    </a:lnTo>
                    <a:lnTo>
                      <a:pt x="7254" y="18806"/>
                    </a:lnTo>
                    <a:lnTo>
                      <a:pt x="7327" y="18660"/>
                    </a:lnTo>
                    <a:lnTo>
                      <a:pt x="7425" y="18537"/>
                    </a:lnTo>
                    <a:lnTo>
                      <a:pt x="7547" y="18440"/>
                    </a:lnTo>
                    <a:lnTo>
                      <a:pt x="7693" y="18366"/>
                    </a:lnTo>
                    <a:lnTo>
                      <a:pt x="7840" y="18318"/>
                    </a:lnTo>
                    <a:lnTo>
                      <a:pt x="8011" y="18293"/>
                    </a:lnTo>
                    <a:close/>
                    <a:moveTo>
                      <a:pt x="1270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7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7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70" y="20565"/>
                    </a:lnTo>
                    <a:lnTo>
                      <a:pt x="14752" y="20565"/>
                    </a:lnTo>
                    <a:lnTo>
                      <a:pt x="14996" y="20540"/>
                    </a:lnTo>
                    <a:lnTo>
                      <a:pt x="15240" y="20467"/>
                    </a:lnTo>
                    <a:lnTo>
                      <a:pt x="15460" y="20345"/>
                    </a:lnTo>
                    <a:lnTo>
                      <a:pt x="15655" y="20198"/>
                    </a:lnTo>
                    <a:lnTo>
                      <a:pt x="15802" y="20003"/>
                    </a:lnTo>
                    <a:lnTo>
                      <a:pt x="15924" y="19783"/>
                    </a:lnTo>
                    <a:lnTo>
                      <a:pt x="15997" y="19539"/>
                    </a:lnTo>
                    <a:lnTo>
                      <a:pt x="16022" y="19270"/>
                    </a:lnTo>
                    <a:lnTo>
                      <a:pt x="16022" y="1295"/>
                    </a:lnTo>
                    <a:lnTo>
                      <a:pt x="15997" y="1026"/>
                    </a:lnTo>
                    <a:lnTo>
                      <a:pt x="15924" y="782"/>
                    </a:lnTo>
                    <a:lnTo>
                      <a:pt x="15802" y="562"/>
                    </a:lnTo>
                    <a:lnTo>
                      <a:pt x="15655" y="367"/>
                    </a:lnTo>
                    <a:lnTo>
                      <a:pt x="15460" y="220"/>
                    </a:lnTo>
                    <a:lnTo>
                      <a:pt x="15240" y="98"/>
                    </a:lnTo>
                    <a:lnTo>
                      <a:pt x="14996" y="25"/>
                    </a:lnTo>
                    <a:lnTo>
                      <a:pt x="147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ko-KR" altLang="en-US" sz="1050" dirty="0">
                  <a:solidFill>
                    <a:srgbClr val="1034A6"/>
                  </a:solidFill>
                  <a:cs typeface="Calibri"/>
                </a:endParaRPr>
              </a:p>
            </p:txBody>
          </p:sp>
          <p:grpSp>
            <p:nvGrpSpPr>
              <p:cNvPr id="114" name="Google Shape;1008;p49">
                <a:extLst>
                  <a:ext uri="{FF2B5EF4-FFF2-40B4-BE49-F238E27FC236}">
                    <a16:creationId xmlns:a16="http://schemas.microsoft.com/office/drawing/2014/main" id="{E49EF020-646D-B9DA-690F-646D92E0081B}"/>
                  </a:ext>
                </a:extLst>
              </p:cNvPr>
              <p:cNvGrpSpPr/>
              <p:nvPr/>
            </p:nvGrpSpPr>
            <p:grpSpPr>
              <a:xfrm>
                <a:off x="6007527" y="3021253"/>
                <a:ext cx="427981" cy="437406"/>
                <a:chOff x="4287184" y="2120817"/>
                <a:chExt cx="247650" cy="457200"/>
              </a:xfrm>
            </p:grpSpPr>
            <p:sp>
              <p:nvSpPr>
                <p:cNvPr id="115" name="Google Shape;1009;p49">
                  <a:extLst>
                    <a:ext uri="{FF2B5EF4-FFF2-40B4-BE49-F238E27FC236}">
                      <a16:creationId xmlns:a16="http://schemas.microsoft.com/office/drawing/2014/main" id="{91AFA9ED-DF5C-CB63-7E1C-0428CBC329F0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16" name="Google Shape;1010;p49">
                  <a:extLst>
                    <a:ext uri="{FF2B5EF4-FFF2-40B4-BE49-F238E27FC236}">
                      <a16:creationId xmlns:a16="http://schemas.microsoft.com/office/drawing/2014/main" id="{6F01F554-4D2A-4B96-F7F4-377CA3BF92D2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17" name="Google Shape;1008;p49">
                <a:extLst>
                  <a:ext uri="{FF2B5EF4-FFF2-40B4-BE49-F238E27FC236}">
                    <a16:creationId xmlns:a16="http://schemas.microsoft.com/office/drawing/2014/main" id="{2BD4A76C-FC37-1638-5A2F-9572D7CCDDFC}"/>
                  </a:ext>
                </a:extLst>
              </p:cNvPr>
              <p:cNvGrpSpPr/>
              <p:nvPr/>
            </p:nvGrpSpPr>
            <p:grpSpPr>
              <a:xfrm>
                <a:off x="5019568" y="4507308"/>
                <a:ext cx="427981" cy="437406"/>
                <a:chOff x="4287184" y="2120817"/>
                <a:chExt cx="247650" cy="457200"/>
              </a:xfrm>
            </p:grpSpPr>
            <p:sp>
              <p:nvSpPr>
                <p:cNvPr id="118" name="Google Shape;1009;p49">
                  <a:extLst>
                    <a:ext uri="{FF2B5EF4-FFF2-40B4-BE49-F238E27FC236}">
                      <a16:creationId xmlns:a16="http://schemas.microsoft.com/office/drawing/2014/main" id="{19414847-7BA4-6B27-7D40-7789C6B82B69}"/>
                    </a:ext>
                  </a:extLst>
                </p:cNvPr>
                <p:cNvSpPr/>
                <p:nvPr/>
              </p:nvSpPr>
              <p:spPr>
                <a:xfrm>
                  <a:off x="4287184" y="2216067"/>
                  <a:ext cx="247650" cy="36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" h="361950" extrusionOk="0">
                      <a:moveTo>
                        <a:pt x="123825" y="0"/>
                      </a:moveTo>
                      <a:cubicBezTo>
                        <a:pt x="52388" y="0"/>
                        <a:pt x="0" y="47625"/>
                        <a:pt x="0" y="114300"/>
                      </a:cubicBezTo>
                      <a:cubicBezTo>
                        <a:pt x="0" y="124778"/>
                        <a:pt x="8573" y="133350"/>
                        <a:pt x="19050" y="133350"/>
                      </a:cubicBezTo>
                      <a:cubicBezTo>
                        <a:pt x="29528" y="133350"/>
                        <a:pt x="38100" y="124778"/>
                        <a:pt x="38100" y="114300"/>
                      </a:cubicBezTo>
                      <a:cubicBezTo>
                        <a:pt x="38100" y="85725"/>
                        <a:pt x="52388" y="60960"/>
                        <a:pt x="76200" y="47625"/>
                      </a:cubicBezTo>
                      <a:lnTo>
                        <a:pt x="76200" y="164783"/>
                      </a:lnTo>
                      <a:lnTo>
                        <a:pt x="76200" y="181928"/>
                      </a:lnTo>
                      <a:lnTo>
                        <a:pt x="76200" y="342900"/>
                      </a:lnTo>
                      <a:cubicBezTo>
                        <a:pt x="76200" y="353378"/>
                        <a:pt x="84773" y="361950"/>
                        <a:pt x="95250" y="361950"/>
                      </a:cubicBezTo>
                      <a:cubicBezTo>
                        <a:pt x="105728" y="361950"/>
                        <a:pt x="114300" y="353378"/>
                        <a:pt x="114300" y="342900"/>
                      </a:cubicBezTo>
                      <a:lnTo>
                        <a:pt x="114300" y="200025"/>
                      </a:lnTo>
                      <a:lnTo>
                        <a:pt x="133350" y="200025"/>
                      </a:lnTo>
                      <a:lnTo>
                        <a:pt x="133350" y="342900"/>
                      </a:lnTo>
                      <a:cubicBezTo>
                        <a:pt x="133350" y="353378"/>
                        <a:pt x="141923" y="361950"/>
                        <a:pt x="152400" y="361950"/>
                      </a:cubicBezTo>
                      <a:cubicBezTo>
                        <a:pt x="162878" y="361950"/>
                        <a:pt x="171450" y="353378"/>
                        <a:pt x="171450" y="342900"/>
                      </a:cubicBezTo>
                      <a:lnTo>
                        <a:pt x="171450" y="181928"/>
                      </a:lnTo>
                      <a:lnTo>
                        <a:pt x="171450" y="164783"/>
                      </a:lnTo>
                      <a:lnTo>
                        <a:pt x="171450" y="47625"/>
                      </a:lnTo>
                      <a:cubicBezTo>
                        <a:pt x="195263" y="60960"/>
                        <a:pt x="209550" y="85725"/>
                        <a:pt x="209550" y="114300"/>
                      </a:cubicBezTo>
                      <a:cubicBezTo>
                        <a:pt x="209550" y="124778"/>
                        <a:pt x="218123" y="133350"/>
                        <a:pt x="228600" y="133350"/>
                      </a:cubicBezTo>
                      <a:cubicBezTo>
                        <a:pt x="239078" y="133350"/>
                        <a:pt x="247650" y="124778"/>
                        <a:pt x="247650" y="114300"/>
                      </a:cubicBezTo>
                      <a:cubicBezTo>
                        <a:pt x="247650" y="47625"/>
                        <a:pt x="195263" y="0"/>
                        <a:pt x="1238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19" name="Google Shape;1010;p49">
                  <a:extLst>
                    <a:ext uri="{FF2B5EF4-FFF2-40B4-BE49-F238E27FC236}">
                      <a16:creationId xmlns:a16="http://schemas.microsoft.com/office/drawing/2014/main" id="{2C523450-BCFF-471F-6FC8-92DFB2DED3B0}"/>
                    </a:ext>
                  </a:extLst>
                </p:cNvPr>
                <p:cNvSpPr/>
                <p:nvPr/>
              </p:nvSpPr>
              <p:spPr>
                <a:xfrm>
                  <a:off x="4372907" y="2120817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" h="76200" extrusionOk="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endParaRPr lang="ko-KR" altLang="en-US" sz="1350" dirty="0">
                    <a:solidFill>
                      <a:srgbClr val="1034A6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6C06ED38-7E3D-AEE1-863C-DA6DD3A62E3E}"/>
                  </a:ext>
                </a:extLst>
              </p:cNvPr>
              <p:cNvSpPr/>
              <p:nvPr/>
            </p:nvSpPr>
            <p:spPr>
              <a:xfrm>
                <a:off x="4950605" y="4476352"/>
                <a:ext cx="569857" cy="4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7FA543C-1DA4-EF42-D1A3-8C4D7588E2D3}"/>
                  </a:ext>
                </a:extLst>
              </p:cNvPr>
              <p:cNvSpPr/>
              <p:nvPr/>
            </p:nvSpPr>
            <p:spPr>
              <a:xfrm>
                <a:off x="4951793" y="4351280"/>
                <a:ext cx="569857" cy="133531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1034A6"/>
                    </a:solidFill>
                    <a:ea typeface="맑은 고딕"/>
                  </a:rPr>
                  <a:t>id 1</a:t>
                </a:r>
                <a:endParaRPr lang="ko-KR" altLang="en-US" sz="1100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2" name="Google Shape;1184;p50">
                <a:extLst>
                  <a:ext uri="{FF2B5EF4-FFF2-40B4-BE49-F238E27FC236}">
                    <a16:creationId xmlns:a16="http://schemas.microsoft.com/office/drawing/2014/main" id="{920D5E77-7ED4-8BE1-D737-B104447A28B3}"/>
                  </a:ext>
                </a:extLst>
              </p:cNvPr>
              <p:cNvSpPr/>
              <p:nvPr/>
            </p:nvSpPr>
            <p:spPr>
              <a:xfrm>
                <a:off x="4343450" y="3793914"/>
                <a:ext cx="2120580" cy="1609040"/>
              </a:xfrm>
              <a:custGeom>
                <a:avLst/>
                <a:gdLst/>
                <a:ahLst/>
                <a:cxnLst/>
                <a:rect l="l" t="t" r="r" b="b"/>
                <a:pathLst>
                  <a:path w="16022" h="20565" extrusionOk="0">
                    <a:moveTo>
                      <a:pt x="14434" y="1588"/>
                    </a:moveTo>
                    <a:lnTo>
                      <a:pt x="14434" y="17683"/>
                    </a:lnTo>
                    <a:lnTo>
                      <a:pt x="1588" y="17683"/>
                    </a:lnTo>
                    <a:lnTo>
                      <a:pt x="1588" y="1588"/>
                    </a:lnTo>
                    <a:close/>
                    <a:moveTo>
                      <a:pt x="8011" y="18293"/>
                    </a:moveTo>
                    <a:lnTo>
                      <a:pt x="8182" y="18318"/>
                    </a:lnTo>
                    <a:lnTo>
                      <a:pt x="8328" y="18366"/>
                    </a:lnTo>
                    <a:lnTo>
                      <a:pt x="8475" y="18440"/>
                    </a:lnTo>
                    <a:lnTo>
                      <a:pt x="8597" y="18537"/>
                    </a:lnTo>
                    <a:lnTo>
                      <a:pt x="8695" y="18660"/>
                    </a:lnTo>
                    <a:lnTo>
                      <a:pt x="8768" y="18806"/>
                    </a:lnTo>
                    <a:lnTo>
                      <a:pt x="8817" y="18953"/>
                    </a:lnTo>
                    <a:lnTo>
                      <a:pt x="8841" y="19124"/>
                    </a:lnTo>
                    <a:lnTo>
                      <a:pt x="8817" y="19295"/>
                    </a:lnTo>
                    <a:lnTo>
                      <a:pt x="8768" y="19441"/>
                    </a:lnTo>
                    <a:lnTo>
                      <a:pt x="8695" y="19588"/>
                    </a:lnTo>
                    <a:lnTo>
                      <a:pt x="8597" y="19710"/>
                    </a:lnTo>
                    <a:lnTo>
                      <a:pt x="8475" y="19807"/>
                    </a:lnTo>
                    <a:lnTo>
                      <a:pt x="8328" y="19881"/>
                    </a:lnTo>
                    <a:lnTo>
                      <a:pt x="8182" y="19930"/>
                    </a:lnTo>
                    <a:lnTo>
                      <a:pt x="8011" y="19954"/>
                    </a:lnTo>
                    <a:lnTo>
                      <a:pt x="7840" y="19930"/>
                    </a:lnTo>
                    <a:lnTo>
                      <a:pt x="7693" y="19881"/>
                    </a:lnTo>
                    <a:lnTo>
                      <a:pt x="7547" y="19807"/>
                    </a:lnTo>
                    <a:lnTo>
                      <a:pt x="7425" y="19710"/>
                    </a:lnTo>
                    <a:lnTo>
                      <a:pt x="7327" y="19588"/>
                    </a:lnTo>
                    <a:lnTo>
                      <a:pt x="7254" y="19441"/>
                    </a:lnTo>
                    <a:lnTo>
                      <a:pt x="7205" y="19295"/>
                    </a:lnTo>
                    <a:lnTo>
                      <a:pt x="7181" y="19124"/>
                    </a:lnTo>
                    <a:lnTo>
                      <a:pt x="7205" y="18953"/>
                    </a:lnTo>
                    <a:lnTo>
                      <a:pt x="7254" y="18806"/>
                    </a:lnTo>
                    <a:lnTo>
                      <a:pt x="7327" y="18660"/>
                    </a:lnTo>
                    <a:lnTo>
                      <a:pt x="7425" y="18537"/>
                    </a:lnTo>
                    <a:lnTo>
                      <a:pt x="7547" y="18440"/>
                    </a:lnTo>
                    <a:lnTo>
                      <a:pt x="7693" y="18366"/>
                    </a:lnTo>
                    <a:lnTo>
                      <a:pt x="7840" y="18318"/>
                    </a:lnTo>
                    <a:lnTo>
                      <a:pt x="8011" y="18293"/>
                    </a:lnTo>
                    <a:close/>
                    <a:moveTo>
                      <a:pt x="1270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7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7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70" y="20565"/>
                    </a:lnTo>
                    <a:lnTo>
                      <a:pt x="14752" y="20565"/>
                    </a:lnTo>
                    <a:lnTo>
                      <a:pt x="14996" y="20540"/>
                    </a:lnTo>
                    <a:lnTo>
                      <a:pt x="15240" y="20467"/>
                    </a:lnTo>
                    <a:lnTo>
                      <a:pt x="15460" y="20345"/>
                    </a:lnTo>
                    <a:lnTo>
                      <a:pt x="15655" y="20198"/>
                    </a:lnTo>
                    <a:lnTo>
                      <a:pt x="15802" y="20003"/>
                    </a:lnTo>
                    <a:lnTo>
                      <a:pt x="15924" y="19783"/>
                    </a:lnTo>
                    <a:lnTo>
                      <a:pt x="15997" y="19539"/>
                    </a:lnTo>
                    <a:lnTo>
                      <a:pt x="16022" y="19270"/>
                    </a:lnTo>
                    <a:lnTo>
                      <a:pt x="16022" y="1295"/>
                    </a:lnTo>
                    <a:lnTo>
                      <a:pt x="15997" y="1026"/>
                    </a:lnTo>
                    <a:lnTo>
                      <a:pt x="15924" y="782"/>
                    </a:lnTo>
                    <a:lnTo>
                      <a:pt x="15802" y="562"/>
                    </a:lnTo>
                    <a:lnTo>
                      <a:pt x="15655" y="367"/>
                    </a:lnTo>
                    <a:lnTo>
                      <a:pt x="15460" y="220"/>
                    </a:lnTo>
                    <a:lnTo>
                      <a:pt x="15240" y="98"/>
                    </a:lnTo>
                    <a:lnTo>
                      <a:pt x="14996" y="25"/>
                    </a:lnTo>
                    <a:lnTo>
                      <a:pt x="147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ko-KR" altLang="en-US" sz="1050" dirty="0">
                  <a:solidFill>
                    <a:srgbClr val="1034A6"/>
                  </a:solidFill>
                  <a:cs typeface="Calibri"/>
                </a:endParaRPr>
              </a:p>
            </p:txBody>
          </p:sp>
          <p:sp>
            <p:nvSpPr>
              <p:cNvPr id="123" name="화살표: 아래쪽 122">
                <a:extLst>
                  <a:ext uri="{FF2B5EF4-FFF2-40B4-BE49-F238E27FC236}">
                    <a16:creationId xmlns:a16="http://schemas.microsoft.com/office/drawing/2014/main" id="{4B4A73BF-6583-E09B-8D7F-48DB05DA230B}"/>
                  </a:ext>
                </a:extLst>
              </p:cNvPr>
              <p:cNvSpPr/>
              <p:nvPr/>
            </p:nvSpPr>
            <p:spPr>
              <a:xfrm>
                <a:off x="2044090" y="3125729"/>
                <a:ext cx="343523" cy="216699"/>
              </a:xfrm>
              <a:prstGeom prst="downArrow">
                <a:avLst/>
              </a:prstGeom>
              <a:solidFill>
                <a:srgbClr val="1034A6"/>
              </a:solidFill>
              <a:ln>
                <a:solidFill>
                  <a:srgbClr val="CFEA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cxnSp>
            <p:nvCxnSpPr>
              <p:cNvPr id="124" name="연결선: 꺾임 123">
                <a:extLst>
                  <a:ext uri="{FF2B5EF4-FFF2-40B4-BE49-F238E27FC236}">
                    <a16:creationId xmlns:a16="http://schemas.microsoft.com/office/drawing/2014/main" id="{FDB3109C-9093-6A86-022B-9F16629FB4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0396" y="2767690"/>
                <a:ext cx="1207659" cy="2856702"/>
              </a:xfrm>
              <a:prstGeom prst="bentConnector3">
                <a:avLst/>
              </a:prstGeom>
              <a:ln w="57150">
                <a:solidFill>
                  <a:srgbClr val="1034A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E1108D9-52F6-05D2-A674-0717DD2727B9}"/>
                  </a:ext>
                </a:extLst>
              </p:cNvPr>
              <p:cNvSpPr txBox="1"/>
              <p:nvPr/>
            </p:nvSpPr>
            <p:spPr>
              <a:xfrm>
                <a:off x="1334544" y="2824451"/>
                <a:ext cx="2723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  <a:ea typeface="맑은 고딕"/>
                  </a:rPr>
                  <a:t>1</a:t>
                </a:r>
                <a:endParaRPr lang="ko-KR" altLang="en-US" b="1" dirty="0">
                  <a:solidFill>
                    <a:srgbClr val="FFFF00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4038665-A786-71ED-EF0E-98E2C9FECEBD}"/>
                  </a:ext>
                </a:extLst>
              </p:cNvPr>
              <p:cNvSpPr txBox="1"/>
              <p:nvPr/>
            </p:nvSpPr>
            <p:spPr>
              <a:xfrm>
                <a:off x="1296341" y="4533416"/>
                <a:ext cx="2723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  <a:ea typeface="맑은 고딕"/>
                  </a:rPr>
                  <a:t>2</a:t>
                </a:r>
                <a:endParaRPr lang="ko-KR" altLang="en-US" b="1" dirty="0">
                  <a:solidFill>
                    <a:srgbClr val="FFFF00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5BC34A0-7F48-97A6-C50B-8EB379A074E1}"/>
                  </a:ext>
                </a:extLst>
              </p:cNvPr>
              <p:cNvSpPr txBox="1"/>
              <p:nvPr/>
            </p:nvSpPr>
            <p:spPr>
              <a:xfrm>
                <a:off x="4473495" y="3300736"/>
                <a:ext cx="2723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  <a:ea typeface="맑은 고딕"/>
                  </a:rPr>
                  <a:t>4</a:t>
                </a:r>
                <a:endParaRPr lang="ko-KR" altLang="en-US" b="1" dirty="0">
                  <a:solidFill>
                    <a:srgbClr val="FFFF00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4367E02-9A7D-DC95-A223-71E56295E253}"/>
                  </a:ext>
                </a:extLst>
              </p:cNvPr>
              <p:cNvSpPr txBox="1"/>
              <p:nvPr/>
            </p:nvSpPr>
            <p:spPr>
              <a:xfrm>
                <a:off x="4455083" y="5108193"/>
                <a:ext cx="2723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  <a:ea typeface="맑은 고딕"/>
                  </a:rPr>
                  <a:t>5</a:t>
                </a:r>
                <a:endParaRPr lang="ko-KR" altLang="en-US" b="1" dirty="0">
                  <a:solidFill>
                    <a:srgbClr val="FFFF00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29" name="Google Shape;1184;p50">
                <a:extLst>
                  <a:ext uri="{FF2B5EF4-FFF2-40B4-BE49-F238E27FC236}">
                    <a16:creationId xmlns:a16="http://schemas.microsoft.com/office/drawing/2014/main" id="{D189940B-72E0-676B-B208-A2EBE5F1DA68}"/>
                  </a:ext>
                </a:extLst>
              </p:cNvPr>
              <p:cNvSpPr/>
              <p:nvPr/>
            </p:nvSpPr>
            <p:spPr>
              <a:xfrm>
                <a:off x="1203182" y="4941456"/>
                <a:ext cx="2120580" cy="1609040"/>
              </a:xfrm>
              <a:custGeom>
                <a:avLst/>
                <a:gdLst/>
                <a:ahLst/>
                <a:cxnLst/>
                <a:rect l="l" t="t" r="r" b="b"/>
                <a:pathLst>
                  <a:path w="16022" h="20565" extrusionOk="0">
                    <a:moveTo>
                      <a:pt x="14434" y="1588"/>
                    </a:moveTo>
                    <a:lnTo>
                      <a:pt x="14434" y="17683"/>
                    </a:lnTo>
                    <a:lnTo>
                      <a:pt x="1588" y="17683"/>
                    </a:lnTo>
                    <a:lnTo>
                      <a:pt x="1588" y="1588"/>
                    </a:lnTo>
                    <a:close/>
                    <a:moveTo>
                      <a:pt x="8011" y="18293"/>
                    </a:moveTo>
                    <a:lnTo>
                      <a:pt x="8182" y="18318"/>
                    </a:lnTo>
                    <a:lnTo>
                      <a:pt x="8328" y="18366"/>
                    </a:lnTo>
                    <a:lnTo>
                      <a:pt x="8475" y="18440"/>
                    </a:lnTo>
                    <a:lnTo>
                      <a:pt x="8597" y="18537"/>
                    </a:lnTo>
                    <a:lnTo>
                      <a:pt x="8695" y="18660"/>
                    </a:lnTo>
                    <a:lnTo>
                      <a:pt x="8768" y="18806"/>
                    </a:lnTo>
                    <a:lnTo>
                      <a:pt x="8817" y="18953"/>
                    </a:lnTo>
                    <a:lnTo>
                      <a:pt x="8841" y="19124"/>
                    </a:lnTo>
                    <a:lnTo>
                      <a:pt x="8817" y="19295"/>
                    </a:lnTo>
                    <a:lnTo>
                      <a:pt x="8768" y="19441"/>
                    </a:lnTo>
                    <a:lnTo>
                      <a:pt x="8695" y="19588"/>
                    </a:lnTo>
                    <a:lnTo>
                      <a:pt x="8597" y="19710"/>
                    </a:lnTo>
                    <a:lnTo>
                      <a:pt x="8475" y="19807"/>
                    </a:lnTo>
                    <a:lnTo>
                      <a:pt x="8328" y="19881"/>
                    </a:lnTo>
                    <a:lnTo>
                      <a:pt x="8182" y="19930"/>
                    </a:lnTo>
                    <a:lnTo>
                      <a:pt x="8011" y="19954"/>
                    </a:lnTo>
                    <a:lnTo>
                      <a:pt x="7840" y="19930"/>
                    </a:lnTo>
                    <a:lnTo>
                      <a:pt x="7693" y="19881"/>
                    </a:lnTo>
                    <a:lnTo>
                      <a:pt x="7547" y="19807"/>
                    </a:lnTo>
                    <a:lnTo>
                      <a:pt x="7425" y="19710"/>
                    </a:lnTo>
                    <a:lnTo>
                      <a:pt x="7327" y="19588"/>
                    </a:lnTo>
                    <a:lnTo>
                      <a:pt x="7254" y="19441"/>
                    </a:lnTo>
                    <a:lnTo>
                      <a:pt x="7205" y="19295"/>
                    </a:lnTo>
                    <a:lnTo>
                      <a:pt x="7181" y="19124"/>
                    </a:lnTo>
                    <a:lnTo>
                      <a:pt x="7205" y="18953"/>
                    </a:lnTo>
                    <a:lnTo>
                      <a:pt x="7254" y="18806"/>
                    </a:lnTo>
                    <a:lnTo>
                      <a:pt x="7327" y="18660"/>
                    </a:lnTo>
                    <a:lnTo>
                      <a:pt x="7425" y="18537"/>
                    </a:lnTo>
                    <a:lnTo>
                      <a:pt x="7547" y="18440"/>
                    </a:lnTo>
                    <a:lnTo>
                      <a:pt x="7693" y="18366"/>
                    </a:lnTo>
                    <a:lnTo>
                      <a:pt x="7840" y="18318"/>
                    </a:lnTo>
                    <a:lnTo>
                      <a:pt x="8011" y="18293"/>
                    </a:lnTo>
                    <a:close/>
                    <a:moveTo>
                      <a:pt x="1270" y="0"/>
                    </a:moveTo>
                    <a:lnTo>
                      <a:pt x="1026" y="25"/>
                    </a:lnTo>
                    <a:lnTo>
                      <a:pt x="782" y="98"/>
                    </a:lnTo>
                    <a:lnTo>
                      <a:pt x="562" y="220"/>
                    </a:lnTo>
                    <a:lnTo>
                      <a:pt x="367" y="367"/>
                    </a:lnTo>
                    <a:lnTo>
                      <a:pt x="220" y="562"/>
                    </a:lnTo>
                    <a:lnTo>
                      <a:pt x="98" y="782"/>
                    </a:lnTo>
                    <a:lnTo>
                      <a:pt x="25" y="1026"/>
                    </a:lnTo>
                    <a:lnTo>
                      <a:pt x="0" y="1295"/>
                    </a:lnTo>
                    <a:lnTo>
                      <a:pt x="0" y="19270"/>
                    </a:lnTo>
                    <a:lnTo>
                      <a:pt x="25" y="19539"/>
                    </a:lnTo>
                    <a:lnTo>
                      <a:pt x="98" y="19783"/>
                    </a:lnTo>
                    <a:lnTo>
                      <a:pt x="220" y="20003"/>
                    </a:lnTo>
                    <a:lnTo>
                      <a:pt x="367" y="20198"/>
                    </a:lnTo>
                    <a:lnTo>
                      <a:pt x="562" y="20345"/>
                    </a:lnTo>
                    <a:lnTo>
                      <a:pt x="782" y="20467"/>
                    </a:lnTo>
                    <a:lnTo>
                      <a:pt x="1026" y="20540"/>
                    </a:lnTo>
                    <a:lnTo>
                      <a:pt x="1270" y="20565"/>
                    </a:lnTo>
                    <a:lnTo>
                      <a:pt x="14752" y="20565"/>
                    </a:lnTo>
                    <a:lnTo>
                      <a:pt x="14996" y="20540"/>
                    </a:lnTo>
                    <a:lnTo>
                      <a:pt x="15240" y="20467"/>
                    </a:lnTo>
                    <a:lnTo>
                      <a:pt x="15460" y="20345"/>
                    </a:lnTo>
                    <a:lnTo>
                      <a:pt x="15655" y="20198"/>
                    </a:lnTo>
                    <a:lnTo>
                      <a:pt x="15802" y="20003"/>
                    </a:lnTo>
                    <a:lnTo>
                      <a:pt x="15924" y="19783"/>
                    </a:lnTo>
                    <a:lnTo>
                      <a:pt x="15997" y="19539"/>
                    </a:lnTo>
                    <a:lnTo>
                      <a:pt x="16022" y="19270"/>
                    </a:lnTo>
                    <a:lnTo>
                      <a:pt x="16022" y="1295"/>
                    </a:lnTo>
                    <a:lnTo>
                      <a:pt x="15997" y="1026"/>
                    </a:lnTo>
                    <a:lnTo>
                      <a:pt x="15924" y="782"/>
                    </a:lnTo>
                    <a:lnTo>
                      <a:pt x="15802" y="562"/>
                    </a:lnTo>
                    <a:lnTo>
                      <a:pt x="15655" y="367"/>
                    </a:lnTo>
                    <a:lnTo>
                      <a:pt x="15460" y="220"/>
                    </a:lnTo>
                    <a:lnTo>
                      <a:pt x="15240" y="98"/>
                    </a:lnTo>
                    <a:lnTo>
                      <a:pt x="14996" y="25"/>
                    </a:lnTo>
                    <a:lnTo>
                      <a:pt x="147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ko-KR" altLang="en-US" sz="1050" dirty="0">
                  <a:solidFill>
                    <a:srgbClr val="1034A6"/>
                  </a:solidFill>
                  <a:cs typeface="Calibri"/>
                </a:endParaRPr>
              </a:p>
            </p:txBody>
          </p:sp>
          <p:sp>
            <p:nvSpPr>
              <p:cNvPr id="130" name="화살표: 아래쪽 129">
                <a:extLst>
                  <a:ext uri="{FF2B5EF4-FFF2-40B4-BE49-F238E27FC236}">
                    <a16:creationId xmlns:a16="http://schemas.microsoft.com/office/drawing/2014/main" id="{89862B08-894E-915C-BDC2-4DF3A3CA38EE}"/>
                  </a:ext>
                </a:extLst>
              </p:cNvPr>
              <p:cNvSpPr/>
              <p:nvPr/>
            </p:nvSpPr>
            <p:spPr>
              <a:xfrm>
                <a:off x="2063192" y="4838588"/>
                <a:ext cx="343523" cy="216699"/>
              </a:xfrm>
              <a:prstGeom prst="downArrow">
                <a:avLst/>
              </a:prstGeom>
              <a:solidFill>
                <a:srgbClr val="1034A6"/>
              </a:solidFill>
              <a:ln>
                <a:solidFill>
                  <a:srgbClr val="CFEA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07B9608-4FB0-38E9-D1FE-1D0F8BDAE66D}"/>
                  </a:ext>
                </a:extLst>
              </p:cNvPr>
              <p:cNvSpPr txBox="1"/>
              <p:nvPr/>
            </p:nvSpPr>
            <p:spPr>
              <a:xfrm>
                <a:off x="1354009" y="6242383"/>
                <a:ext cx="2723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  <a:ea typeface="맑은 고딕"/>
                  </a:rPr>
                  <a:t>3</a:t>
                </a:r>
                <a:endParaRPr lang="ko-KR" altLang="en-US" b="1" dirty="0">
                  <a:solidFill>
                    <a:srgbClr val="FFFF00"/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B366ED8-B99C-20D4-3CE3-D06F832E7FCB}"/>
                  </a:ext>
                </a:extLst>
              </p:cNvPr>
              <p:cNvSpPr/>
              <p:nvPr/>
            </p:nvSpPr>
            <p:spPr>
              <a:xfrm>
                <a:off x="4075785" y="5594306"/>
                <a:ext cx="2726052" cy="455991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dirty="0">
                    <a:solidFill>
                      <a:srgbClr val="1034A6"/>
                    </a:solidFill>
                    <a:ea typeface="맑은 고딕"/>
                  </a:rPr>
                  <a:t> </a:t>
                </a:r>
                <a:r>
                  <a:rPr lang="ko-KR" altLang="en-US" sz="1600" b="1" dirty="0">
                    <a:solidFill>
                      <a:srgbClr val="1034A6"/>
                    </a:solidFill>
                    <a:latin typeface="Malgun Gothic"/>
                    <a:ea typeface="Malgun Gothic"/>
                  </a:rPr>
                  <a:t>각 </a:t>
                </a:r>
                <a:r>
                  <a:rPr lang="en-US" altLang="ko-KR" sz="1600" b="1" dirty="0">
                    <a:solidFill>
                      <a:srgbClr val="1034A6"/>
                    </a:solidFill>
                    <a:latin typeface="Malgun Gothic"/>
                    <a:ea typeface="맑은 고딕"/>
                  </a:rPr>
                  <a:t>id</a:t>
                </a:r>
                <a:r>
                  <a:rPr lang="ko-KR" altLang="en-US" sz="1600" b="1" dirty="0">
                    <a:solidFill>
                      <a:srgbClr val="1034A6"/>
                    </a:solidFill>
                    <a:latin typeface="Malgun Gothic"/>
                    <a:ea typeface="Malgun Gothic"/>
                  </a:rPr>
                  <a:t>의</a:t>
                </a:r>
                <a:r>
                  <a:rPr lang="en-US" altLang="ko-KR" sz="1600" b="1" dirty="0">
                    <a:solidFill>
                      <a:srgbClr val="1034A6"/>
                    </a:solidFill>
                    <a:latin typeface="Malgun Gothic"/>
                    <a:ea typeface="맑은 고딕"/>
                  </a:rPr>
                  <a:t> </a:t>
                </a:r>
                <a:r>
                  <a:rPr lang="ko-KR" altLang="en-US" sz="1600" b="1" dirty="0">
                    <a:solidFill>
                      <a:srgbClr val="1034A6"/>
                    </a:solidFill>
                    <a:latin typeface="Malgun Gothic"/>
                    <a:ea typeface="Malgun Gothic"/>
                  </a:rPr>
                  <a:t>수  </a:t>
                </a:r>
                <a:r>
                  <a:rPr lang="en-US" altLang="ko-KR" sz="1600" b="1" dirty="0">
                    <a:solidFill>
                      <a:srgbClr val="1034A6"/>
                    </a:solidFill>
                    <a:latin typeface="Malgun Gothic"/>
                    <a:ea typeface="맑은 고딕"/>
                  </a:rPr>
                  <a:t>&gt;=  fps X 10s</a:t>
                </a:r>
                <a:endParaRPr lang="ko-KR" altLang="en-US" sz="1600" b="1">
                  <a:solidFill>
                    <a:srgbClr val="1034A6"/>
                  </a:solidFill>
                  <a:latin typeface="Malgun Gothic"/>
                  <a:ea typeface="Malgun Gothic"/>
                  <a:cs typeface="Calibri"/>
                </a:endParaRPr>
              </a:p>
            </p:txBody>
          </p:sp>
          <p:sp>
            <p:nvSpPr>
              <p:cNvPr id="133" name="화살표: 아래쪽 132">
                <a:extLst>
                  <a:ext uri="{FF2B5EF4-FFF2-40B4-BE49-F238E27FC236}">
                    <a16:creationId xmlns:a16="http://schemas.microsoft.com/office/drawing/2014/main" id="{B5FF478E-3788-71A7-87F3-2630DCF7A46D}"/>
                  </a:ext>
                </a:extLst>
              </p:cNvPr>
              <p:cNvSpPr/>
              <p:nvPr/>
            </p:nvSpPr>
            <p:spPr>
              <a:xfrm>
                <a:off x="5199224" y="3608210"/>
                <a:ext cx="343523" cy="216699"/>
              </a:xfrm>
              <a:prstGeom prst="downArrow">
                <a:avLst/>
              </a:prstGeom>
              <a:solidFill>
                <a:srgbClr val="1034A6"/>
              </a:solidFill>
              <a:ln>
                <a:solidFill>
                  <a:srgbClr val="CFEA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dirty="0">
                  <a:solidFill>
                    <a:srgbClr val="1034A6"/>
                  </a:solidFill>
                  <a:ea typeface="맑은 고딕"/>
                  <a:cs typeface="Calibri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A84E5-308F-2F2E-1B22-99820C7CA523}"/>
                </a:ext>
              </a:extLst>
            </p:cNvPr>
            <p:cNvSpPr txBox="1"/>
            <p:nvPr/>
          </p:nvSpPr>
          <p:spPr>
            <a:xfrm>
              <a:off x="3418639" y="1522262"/>
              <a:ext cx="5652254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 dirty="0">
                  <a:solidFill>
                    <a:srgbClr val="1034A6"/>
                  </a:solidFill>
                  <a:latin typeface="Malgun Gothic"/>
                  <a:ea typeface="Malgun Gothic"/>
                </a:rPr>
                <a:t>기준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: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사람의 몸전체가 배회구역에서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10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초 이상 배회함</a:t>
              </a:r>
              <a:endParaRPr lang="en-US" altLang="ko-KR" sz="1600" b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687E10-68E3-F66C-A35A-2C5E68E21B33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135" name="그림 13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0D39F67D-E727-86F9-5437-B8B80A70B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CC6B4862-2343-5A99-1548-88AB674A95A8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52516267-F028-0AFC-CD8C-B5037DC70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0F68DB3-3514-FDE6-23F4-96F7346C499A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35</a:t>
                </a:r>
                <a:endParaRPr lang="ko-KR" dirty="0"/>
              </a:p>
            </p:txBody>
          </p:sp>
          <p:sp>
            <p:nvSpPr>
              <p:cNvPr id="149" name="TextBox 1">
                <a:extLst>
                  <a:ext uri="{FF2B5EF4-FFF2-40B4-BE49-F238E27FC236}">
                    <a16:creationId xmlns:a16="http://schemas.microsoft.com/office/drawing/2014/main" id="{F647CACE-F7A2-73DB-A6B6-0D693FEA7DAC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719A66-93FF-4CCD-A6DC-BB29763EABF8}"/>
                </a:ext>
              </a:extLst>
            </p:cNvPr>
            <p:cNvGrpSpPr/>
            <p:nvPr/>
          </p:nvGrpSpPr>
          <p:grpSpPr>
            <a:xfrm>
              <a:off x="2221" y="642977"/>
              <a:ext cx="9145996" cy="684817"/>
              <a:chOff x="253791" y="195829"/>
              <a:chExt cx="8631019" cy="684817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052C705F-0BD5-0EEE-958F-8E25A752C6AC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E90C4A1B-DA07-1F58-0120-92FD813100F0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D340D7D3-6866-A6E7-C1EF-71D1823E7739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7A1D25A-9A67-49A6-F49D-F9AF5E2EF70A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CCB16C7-F9CD-A1DD-D3AC-33C2B48BCA30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95857D8-6A5A-4C47-594F-8378546AA518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3411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FAEF3F4-D4B6-6D09-77AC-C319A65F905B}"/>
              </a:ext>
            </a:extLst>
          </p:cNvPr>
          <p:cNvGrpSpPr/>
          <p:nvPr/>
        </p:nvGrpSpPr>
        <p:grpSpPr>
          <a:xfrm>
            <a:off x="-8665" y="3856"/>
            <a:ext cx="9145996" cy="6859616"/>
            <a:chOff x="-8665" y="3856"/>
            <a:chExt cx="9145996" cy="6859616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4BDF1A5-1E1D-ADE7-87FF-32EA902DB334}"/>
                </a:ext>
              </a:extLst>
            </p:cNvPr>
            <p:cNvSpPr txBox="1"/>
            <p:nvPr/>
          </p:nvSpPr>
          <p:spPr>
            <a:xfrm>
              <a:off x="256338" y="5618798"/>
              <a:ext cx="7346940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특징</a:t>
              </a:r>
              <a:endParaRPr lang="en-US" altLang="ko-KR" sz="16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endParaRPr>
            </a:p>
            <a:p>
              <a:pPr marL="342900" indent="-342900">
                <a:buAutoNum type="arabicParenR"/>
              </a:pP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쓰러지거나 주저앉으면 </a:t>
              </a:r>
              <a:r>
                <a:rPr lang="en-US" altLang="ko-KR" sz="1600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Bbox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의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가로 세로 비율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이 변화함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endParaRPr>
            </a:p>
            <a:p>
              <a:pPr marL="342900" indent="-342900">
                <a:buAutoNum type="arabicParenR"/>
              </a:pP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쓰러진 상태가 일정시간이상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유지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될 경우 알림 발송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endParaRPr>
            </a:p>
            <a:p>
              <a:pPr marL="342900" indent="-342900">
                <a:buAutoNum type="arabicParenR"/>
              </a:pP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화면에 들어오고 있는 객체에 대해서는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배제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함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FB4922C-3719-E0B1-6A29-C9938FE4123F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32" name="그림 3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66DB3DB1-5EAD-0D92-0F68-7F90997EC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1BF7369-71A6-ACAD-B2FF-9310ECFED503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F8CFAA7-7EBE-80F0-A548-1C24534DF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8FCBAA-C4E6-78E6-2AF6-4AFD0E7F3F2A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36</a:t>
                </a:r>
                <a:endParaRPr lang="ko-KR" dirty="0"/>
              </a:p>
            </p:txBody>
          </p:sp>
          <p:sp>
            <p:nvSpPr>
              <p:cNvPr id="38" name="TextBox 1">
                <a:extLst>
                  <a:ext uri="{FF2B5EF4-FFF2-40B4-BE49-F238E27FC236}">
                    <a16:creationId xmlns:a16="http://schemas.microsoft.com/office/drawing/2014/main" id="{8F94B96D-936B-0192-598D-0AB1BDEAC3DF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CC8D09-10FB-E4E5-78F4-C08165ED32DE}"/>
                </a:ext>
              </a:extLst>
            </p:cNvPr>
            <p:cNvGrpSpPr/>
            <p:nvPr/>
          </p:nvGrpSpPr>
          <p:grpSpPr>
            <a:xfrm>
              <a:off x="-8665" y="642977"/>
              <a:ext cx="9145996" cy="684817"/>
              <a:chOff x="253791" y="195829"/>
              <a:chExt cx="8631019" cy="684817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B644574-4D0C-04E2-1CAF-8B4A95803F4F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D8F327C-62C6-E17A-3103-E16F12E5B8A5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885A3E4-298B-7F2C-2FF4-7ED741F3E237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857CF65-2CF6-6A04-94DA-82E3C54D1AFC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008D4F-E4A3-3271-570A-146BB38B2AE8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AEB939-D298-6A77-8346-43BED542AF31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쓰러짐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E4AEAB-FCC1-1258-5C58-95802D563ABE}"/>
                </a:ext>
              </a:extLst>
            </p:cNvPr>
            <p:cNvSpPr txBox="1"/>
            <p:nvPr/>
          </p:nvSpPr>
          <p:spPr>
            <a:xfrm>
              <a:off x="5615351" y="1557175"/>
              <a:ext cx="319580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 b="1" dirty="0">
                  <a:solidFill>
                    <a:srgbClr val="1034A6"/>
                  </a:solidFill>
                  <a:latin typeface="Malgun Gothic"/>
                  <a:ea typeface="Malgun Gothic"/>
                </a:rPr>
                <a:t>기준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: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사람이 주저앉거나 실신함</a:t>
              </a:r>
              <a:endParaRPr lang="en-US" altLang="ko-KR" sz="16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279FC6-7025-280C-39DF-15F93DBBD18E}"/>
                </a:ext>
              </a:extLst>
            </p:cNvPr>
            <p:cNvSpPr/>
            <p:nvPr/>
          </p:nvSpPr>
          <p:spPr>
            <a:xfrm>
              <a:off x="3299162" y="2812020"/>
              <a:ext cx="1370974" cy="1168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Google Shape;1184;p50">
              <a:extLst>
                <a:ext uri="{FF2B5EF4-FFF2-40B4-BE49-F238E27FC236}">
                  <a16:creationId xmlns:a16="http://schemas.microsoft.com/office/drawing/2014/main" id="{795126BB-5FCD-4038-425E-6DDC686BF4D5}"/>
                </a:ext>
              </a:extLst>
            </p:cNvPr>
            <p:cNvSpPr/>
            <p:nvPr/>
          </p:nvSpPr>
          <p:spPr>
            <a:xfrm>
              <a:off x="335274" y="1664628"/>
              <a:ext cx="5213562" cy="3817543"/>
            </a:xfrm>
            <a:custGeom>
              <a:avLst/>
              <a:gdLst/>
              <a:ahLst/>
              <a:cxnLst/>
              <a:rect l="l" t="t" r="r" b="b"/>
              <a:pathLst>
                <a:path w="16022" h="20565" extrusionOk="0">
                  <a:moveTo>
                    <a:pt x="14434" y="1588"/>
                  </a:moveTo>
                  <a:lnTo>
                    <a:pt x="14434" y="17683"/>
                  </a:lnTo>
                  <a:lnTo>
                    <a:pt x="1588" y="17683"/>
                  </a:lnTo>
                  <a:lnTo>
                    <a:pt x="1588" y="1588"/>
                  </a:lnTo>
                  <a:close/>
                  <a:moveTo>
                    <a:pt x="8011" y="18293"/>
                  </a:moveTo>
                  <a:lnTo>
                    <a:pt x="8182" y="18318"/>
                  </a:lnTo>
                  <a:lnTo>
                    <a:pt x="8328" y="18366"/>
                  </a:lnTo>
                  <a:lnTo>
                    <a:pt x="8475" y="18440"/>
                  </a:lnTo>
                  <a:lnTo>
                    <a:pt x="8597" y="18537"/>
                  </a:lnTo>
                  <a:lnTo>
                    <a:pt x="8695" y="18660"/>
                  </a:lnTo>
                  <a:lnTo>
                    <a:pt x="8768" y="18806"/>
                  </a:lnTo>
                  <a:lnTo>
                    <a:pt x="8817" y="18953"/>
                  </a:lnTo>
                  <a:lnTo>
                    <a:pt x="8841" y="19124"/>
                  </a:lnTo>
                  <a:lnTo>
                    <a:pt x="8817" y="19295"/>
                  </a:lnTo>
                  <a:lnTo>
                    <a:pt x="8768" y="19441"/>
                  </a:lnTo>
                  <a:lnTo>
                    <a:pt x="8695" y="19588"/>
                  </a:lnTo>
                  <a:lnTo>
                    <a:pt x="8597" y="19710"/>
                  </a:lnTo>
                  <a:lnTo>
                    <a:pt x="8475" y="19807"/>
                  </a:lnTo>
                  <a:lnTo>
                    <a:pt x="8328" y="19881"/>
                  </a:lnTo>
                  <a:lnTo>
                    <a:pt x="8182" y="19930"/>
                  </a:lnTo>
                  <a:lnTo>
                    <a:pt x="8011" y="19954"/>
                  </a:lnTo>
                  <a:lnTo>
                    <a:pt x="7840" y="19930"/>
                  </a:lnTo>
                  <a:lnTo>
                    <a:pt x="7693" y="19881"/>
                  </a:lnTo>
                  <a:lnTo>
                    <a:pt x="7547" y="19807"/>
                  </a:lnTo>
                  <a:lnTo>
                    <a:pt x="7425" y="19710"/>
                  </a:lnTo>
                  <a:lnTo>
                    <a:pt x="7327" y="19588"/>
                  </a:lnTo>
                  <a:lnTo>
                    <a:pt x="7254" y="19441"/>
                  </a:lnTo>
                  <a:lnTo>
                    <a:pt x="7205" y="19295"/>
                  </a:lnTo>
                  <a:lnTo>
                    <a:pt x="7181" y="19124"/>
                  </a:lnTo>
                  <a:lnTo>
                    <a:pt x="7205" y="18953"/>
                  </a:lnTo>
                  <a:lnTo>
                    <a:pt x="7254" y="18806"/>
                  </a:lnTo>
                  <a:lnTo>
                    <a:pt x="7327" y="18660"/>
                  </a:lnTo>
                  <a:lnTo>
                    <a:pt x="7425" y="18537"/>
                  </a:lnTo>
                  <a:lnTo>
                    <a:pt x="7547" y="18440"/>
                  </a:lnTo>
                  <a:lnTo>
                    <a:pt x="7693" y="18366"/>
                  </a:lnTo>
                  <a:lnTo>
                    <a:pt x="7840" y="18318"/>
                  </a:lnTo>
                  <a:lnTo>
                    <a:pt x="8011" y="18293"/>
                  </a:lnTo>
                  <a:close/>
                  <a:moveTo>
                    <a:pt x="1270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7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7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70" y="20565"/>
                  </a:lnTo>
                  <a:lnTo>
                    <a:pt x="14752" y="20565"/>
                  </a:lnTo>
                  <a:lnTo>
                    <a:pt x="14996" y="20540"/>
                  </a:lnTo>
                  <a:lnTo>
                    <a:pt x="15240" y="20467"/>
                  </a:lnTo>
                  <a:lnTo>
                    <a:pt x="15460" y="20345"/>
                  </a:lnTo>
                  <a:lnTo>
                    <a:pt x="15655" y="20198"/>
                  </a:lnTo>
                  <a:lnTo>
                    <a:pt x="15802" y="20003"/>
                  </a:lnTo>
                  <a:lnTo>
                    <a:pt x="15924" y="19783"/>
                  </a:lnTo>
                  <a:lnTo>
                    <a:pt x="15997" y="19539"/>
                  </a:lnTo>
                  <a:lnTo>
                    <a:pt x="16022" y="19270"/>
                  </a:lnTo>
                  <a:lnTo>
                    <a:pt x="16022" y="1295"/>
                  </a:lnTo>
                  <a:lnTo>
                    <a:pt x="15997" y="1026"/>
                  </a:lnTo>
                  <a:lnTo>
                    <a:pt x="15924" y="782"/>
                  </a:lnTo>
                  <a:lnTo>
                    <a:pt x="15802" y="562"/>
                  </a:lnTo>
                  <a:lnTo>
                    <a:pt x="15655" y="367"/>
                  </a:lnTo>
                  <a:lnTo>
                    <a:pt x="15460" y="220"/>
                  </a:lnTo>
                  <a:lnTo>
                    <a:pt x="15240" y="98"/>
                  </a:lnTo>
                  <a:lnTo>
                    <a:pt x="14996" y="25"/>
                  </a:lnTo>
                  <a:lnTo>
                    <a:pt x="14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C2F693B-C6D0-2758-2724-9DF766E3D75B}"/>
                </a:ext>
              </a:extLst>
            </p:cNvPr>
            <p:cNvSpPr/>
            <p:nvPr/>
          </p:nvSpPr>
          <p:spPr>
            <a:xfrm>
              <a:off x="3503649" y="3366926"/>
              <a:ext cx="1421914" cy="13015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F051F9-05EA-801F-AD35-E3D276A5F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14" y="1896067"/>
              <a:ext cx="4645610" cy="3113016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5048E-070F-4180-004A-3C5516164F6A}"/>
                </a:ext>
              </a:extLst>
            </p:cNvPr>
            <p:cNvGrpSpPr/>
            <p:nvPr/>
          </p:nvGrpSpPr>
          <p:grpSpPr>
            <a:xfrm>
              <a:off x="603403" y="1890692"/>
              <a:ext cx="4649950" cy="3118681"/>
              <a:chOff x="-2134312" y="1863570"/>
              <a:chExt cx="4319486" cy="3130175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9C749DFC-04F4-4A2C-07BB-93270C2E7C9A}"/>
                  </a:ext>
                </a:extLst>
              </p:cNvPr>
              <p:cNvCxnSpPr/>
              <p:nvPr/>
            </p:nvCxnSpPr>
            <p:spPr>
              <a:xfrm flipV="1">
                <a:off x="-2134311" y="1863570"/>
                <a:ext cx="4319485" cy="32481"/>
              </a:xfrm>
              <a:prstGeom prst="straightConnector1">
                <a:avLst/>
              </a:prstGeom>
              <a:ln w="57150">
                <a:solidFill>
                  <a:srgbClr val="1034A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EAECE691-ADBE-0070-769B-76AA4EEDC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134312" y="4989630"/>
                <a:ext cx="4309920" cy="4115"/>
              </a:xfrm>
              <a:prstGeom prst="straightConnector1">
                <a:avLst/>
              </a:prstGeom>
              <a:ln w="57150">
                <a:solidFill>
                  <a:srgbClr val="1034A6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CE389311-F9D3-5E9E-4A3A-DA21A47FD7EF}"/>
                </a:ext>
              </a:extLst>
            </p:cNvPr>
            <p:cNvSpPr/>
            <p:nvPr/>
          </p:nvSpPr>
          <p:spPr>
            <a:xfrm>
              <a:off x="2394454" y="3479131"/>
              <a:ext cx="951589" cy="426574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EB2FAEC-81EB-03DC-AE61-8EF9E7370B36}"/>
                </a:ext>
              </a:extLst>
            </p:cNvPr>
            <p:cNvGrpSpPr/>
            <p:nvPr/>
          </p:nvGrpSpPr>
          <p:grpSpPr>
            <a:xfrm>
              <a:off x="5011492" y="3247044"/>
              <a:ext cx="4011165" cy="1937715"/>
              <a:chOff x="4836439" y="3298531"/>
              <a:chExt cx="4175874" cy="207801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33AEFAA-1112-FFA3-78A4-F7FBE7C1B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1375" y="3330754"/>
                <a:ext cx="2540938" cy="2043284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AAA5199-645F-512E-E03A-429B10F04C62}"/>
                  </a:ext>
                </a:extLst>
              </p:cNvPr>
              <p:cNvCxnSpPr/>
              <p:nvPr/>
            </p:nvCxnSpPr>
            <p:spPr>
              <a:xfrm flipV="1">
                <a:off x="6437738" y="3301125"/>
                <a:ext cx="2574176" cy="2075373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순서도: 수동 연산 40">
                <a:extLst>
                  <a:ext uri="{FF2B5EF4-FFF2-40B4-BE49-F238E27FC236}">
                    <a16:creationId xmlns:a16="http://schemas.microsoft.com/office/drawing/2014/main" id="{6C19837F-3ED4-233D-D082-EEDE0337F9F6}"/>
                  </a:ext>
                </a:extLst>
              </p:cNvPr>
              <p:cNvSpPr/>
              <p:nvPr/>
            </p:nvSpPr>
            <p:spPr>
              <a:xfrm rot="5400000">
                <a:off x="4600843" y="3534778"/>
                <a:ext cx="2077359" cy="1606167"/>
              </a:xfrm>
              <a:prstGeom prst="flowChartManualOperation">
                <a:avLst/>
              </a:prstGeom>
              <a:gradFill>
                <a:gsLst>
                  <a:gs pos="100000">
                    <a:srgbClr val="E59F93">
                      <a:alpha val="70000"/>
                    </a:srgbClr>
                  </a:gs>
                  <a:gs pos="70000">
                    <a:schemeClr val="accent2">
                      <a:lumMod val="20000"/>
                      <a:lumOff val="80000"/>
                      <a:alpha val="30000"/>
                    </a:schemeClr>
                  </a:gs>
                  <a:gs pos="15000">
                    <a:srgbClr val="E3221D">
                      <a:alpha val="69804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7BBB6A3-86FD-1101-9577-DA0E2F6AF38E}"/>
                  </a:ext>
                </a:extLst>
              </p:cNvPr>
              <p:cNvSpPr/>
              <p:nvPr/>
            </p:nvSpPr>
            <p:spPr>
              <a:xfrm>
                <a:off x="6450241" y="3319736"/>
                <a:ext cx="2549411" cy="205278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8F28EFD2-0178-0DFA-934D-E71C7E71E296}"/>
                  </a:ext>
                </a:extLst>
              </p:cNvPr>
              <p:cNvSpPr/>
              <p:nvPr/>
            </p:nvSpPr>
            <p:spPr>
              <a:xfrm rot="18900000">
                <a:off x="7267064" y="3899175"/>
                <a:ext cx="968702" cy="1002965"/>
              </a:xfrm>
              <a:prstGeom prst="arc">
                <a:avLst/>
              </a:prstGeom>
              <a:ln w="57150">
                <a:solidFill>
                  <a:srgbClr val="1034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4C41315-81A9-2DDF-7227-ADC3188D2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1375" y="3330754"/>
                <a:ext cx="2540938" cy="2043284"/>
              </a:xfrm>
              <a:prstGeom prst="line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순서도: 수동 연산 53">
                <a:extLst>
                  <a:ext uri="{FF2B5EF4-FFF2-40B4-BE49-F238E27FC236}">
                    <a16:creationId xmlns:a16="http://schemas.microsoft.com/office/drawing/2014/main" id="{4755A5DA-4385-4946-78A4-69A193888800}"/>
                  </a:ext>
                </a:extLst>
              </p:cNvPr>
              <p:cNvSpPr/>
              <p:nvPr/>
            </p:nvSpPr>
            <p:spPr>
              <a:xfrm rot="5400000">
                <a:off x="4600843" y="3534778"/>
                <a:ext cx="2077359" cy="1606167"/>
              </a:xfrm>
              <a:prstGeom prst="flowChartManualOperation">
                <a:avLst/>
              </a:prstGeom>
              <a:gradFill>
                <a:gsLst>
                  <a:gs pos="100000">
                    <a:srgbClr val="E59F93">
                      <a:alpha val="70000"/>
                    </a:srgbClr>
                  </a:gs>
                  <a:gs pos="70000">
                    <a:schemeClr val="accent2">
                      <a:lumMod val="20000"/>
                      <a:lumOff val="80000"/>
                      <a:alpha val="30000"/>
                    </a:schemeClr>
                  </a:gs>
                  <a:gs pos="15000">
                    <a:srgbClr val="E3221D">
                      <a:alpha val="69804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8C29CE1-FCE8-D9F1-661A-4AE193F1975F}"/>
                  </a:ext>
                </a:extLst>
              </p:cNvPr>
              <p:cNvSpPr/>
              <p:nvPr/>
            </p:nvSpPr>
            <p:spPr>
              <a:xfrm>
                <a:off x="6439520" y="3298531"/>
                <a:ext cx="2560348" cy="203158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A649A133-CECA-DAA0-FD31-B59D38921DE6}"/>
                  </a:ext>
                </a:extLst>
              </p:cNvPr>
              <p:cNvSpPr/>
              <p:nvPr/>
            </p:nvSpPr>
            <p:spPr>
              <a:xfrm rot="18900000">
                <a:off x="7267064" y="3899175"/>
                <a:ext cx="968702" cy="1002965"/>
              </a:xfrm>
              <a:prstGeom prst="arc">
                <a:avLst/>
              </a:prstGeom>
              <a:ln w="57150">
                <a:solidFill>
                  <a:srgbClr val="1034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063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FF1ABFE-961A-3225-D771-07C93A5321A2}"/>
              </a:ext>
            </a:extLst>
          </p:cNvPr>
          <p:cNvGrpSpPr/>
          <p:nvPr/>
        </p:nvGrpSpPr>
        <p:grpSpPr>
          <a:xfrm>
            <a:off x="-8665" y="3856"/>
            <a:ext cx="9145996" cy="6859616"/>
            <a:chOff x="-8665" y="3856"/>
            <a:chExt cx="9145996" cy="6859616"/>
          </a:xfrm>
        </p:grpSpPr>
        <p:grpSp>
          <p:nvGrpSpPr>
            <p:cNvPr id="6" name="그룹 5"/>
            <p:cNvGrpSpPr/>
            <p:nvPr/>
          </p:nvGrpSpPr>
          <p:grpSpPr>
            <a:xfrm>
              <a:off x="301318" y="1558106"/>
              <a:ext cx="8568206" cy="5048991"/>
              <a:chOff x="301318" y="1232139"/>
              <a:chExt cx="8568206" cy="5048991"/>
            </a:xfrm>
          </p:grpSpPr>
          <p:sp>
            <p:nvSpPr>
              <p:cNvPr id="26" name="TextBox 1"/>
              <p:cNvSpPr txBox="1"/>
              <p:nvPr/>
            </p:nvSpPr>
            <p:spPr>
              <a:xfrm>
                <a:off x="301318" y="5450133"/>
                <a:ext cx="7828237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약 </a:t>
                </a:r>
                <a:r>
                  <a:rPr lang="en-US" altLang="ko-KR" sz="16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400</a:t>
                </a:r>
                <a:r>
                  <a:rPr lang="ko-KR" altLang="en-US" sz="1600" b="1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장의 화재 이미지를 </a:t>
                </a:r>
                <a:r>
                  <a:rPr lang="ko-KR" altLang="en-US" sz="1600" b="1" dirty="0">
                    <a:solidFill>
                      <a:srgbClr val="1034A6"/>
                    </a:solidFill>
                    <a:latin typeface="맑은 고딕"/>
                    <a:ea typeface="맑은 고딕"/>
                  </a:rPr>
                  <a:t>전이학습</a:t>
                </a:r>
              </a:p>
              <a:p>
                <a:pPr marL="342900" lvl="0" indent="-342900">
                  <a:buAutoNum type="arabicParenR"/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Train : set 320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장    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Val: set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80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장    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Test: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KISA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영상</a:t>
                </a:r>
              </a:p>
              <a:p>
                <a:pPr marL="342900" lvl="0" indent="-342900">
                  <a:buAutoNum type="arabicParenR"/>
                  <a:defRPr/>
                </a:pP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0.5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이상의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conf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값을 가지는 </a:t>
                </a:r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Bbox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만 화면에 출력 됨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  <a:cs typeface="Calibri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4658083" y="1232139"/>
                <a:ext cx="4211441" cy="4111433"/>
                <a:chOff x="4658083" y="1232139"/>
                <a:chExt cx="4211441" cy="4111433"/>
              </a:xfrm>
            </p:grpSpPr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1590" t="15520" r="9320" b="11460"/>
                <a:stretch>
                  <a:fillRect/>
                </a:stretch>
              </p:blipFill>
              <p:spPr>
                <a:xfrm>
                  <a:off x="4658083" y="3293170"/>
                  <a:ext cx="4202250" cy="2050402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370" t="6520" r="3130" b="7410"/>
                <a:stretch>
                  <a:fillRect/>
                </a:stretch>
              </p:blipFill>
              <p:spPr>
                <a:xfrm>
                  <a:off x="4658127" y="1232139"/>
                  <a:ext cx="4211397" cy="1975506"/>
                </a:xfrm>
                <a:prstGeom prst="rect">
                  <a:avLst/>
                </a:prstGeom>
              </p:spPr>
            </p:pic>
            <p:sp>
              <p:nvSpPr>
                <p:cNvPr id="33" name="직사각형 32"/>
                <p:cNvSpPr/>
                <p:nvPr/>
              </p:nvSpPr>
              <p:spPr>
                <a:xfrm>
                  <a:off x="7213601" y="2573442"/>
                  <a:ext cx="965199" cy="532554"/>
                </a:xfrm>
                <a:prstGeom prst="rect">
                  <a:avLst/>
                </a:prstGeom>
                <a:noFill/>
                <a:ln w="571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6604001" y="2511423"/>
                  <a:ext cx="558801" cy="711200"/>
                </a:xfrm>
                <a:prstGeom prst="rect">
                  <a:avLst/>
                </a:prstGeom>
                <a:noFill/>
                <a:ln w="571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5940424" y="1910289"/>
                  <a:ext cx="711200" cy="1176866"/>
                </a:xfrm>
                <a:prstGeom prst="rect">
                  <a:avLst/>
                </a:prstGeom>
                <a:noFill/>
                <a:ln w="571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5503334" y="4205816"/>
                  <a:ext cx="2387599" cy="1032933"/>
                </a:xfrm>
                <a:prstGeom prst="rect">
                  <a:avLst/>
                </a:prstGeom>
                <a:noFill/>
                <a:ln w="571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8F4C8C1-88C4-B1F5-6770-D6536E59165C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63" name="그림 62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5F54B229-91AA-B2FC-07CB-BA63C728A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A3CB023-8FD6-A68E-F029-EA8F19E3B664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A3289C46-971E-B9A4-88B1-089C1A7E3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C4CF0B9-AE75-BF9C-AEA9-9B434FA43283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37</a:t>
                </a:r>
                <a:endParaRPr lang="ko-KR" dirty="0"/>
              </a:p>
            </p:txBody>
          </p:sp>
          <p:sp>
            <p:nvSpPr>
              <p:cNvPr id="67" name="TextBox 1">
                <a:extLst>
                  <a:ext uri="{FF2B5EF4-FFF2-40B4-BE49-F238E27FC236}">
                    <a16:creationId xmlns:a16="http://schemas.microsoft.com/office/drawing/2014/main" id="{72FD4B16-0033-2CC5-DD38-FFBB518C5A4E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A2C381-2BA3-4B35-8778-F1DEE6161569}"/>
                </a:ext>
              </a:extLst>
            </p:cNvPr>
            <p:cNvGrpSpPr/>
            <p:nvPr/>
          </p:nvGrpSpPr>
          <p:grpSpPr>
            <a:xfrm>
              <a:off x="-8665" y="642977"/>
              <a:ext cx="9145996" cy="684817"/>
              <a:chOff x="253791" y="195829"/>
              <a:chExt cx="8631019" cy="684817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24C69226-0391-929E-CCC4-A812DFF1D405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28A00E9-B306-D3CE-9FCF-7DC1697CB50A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8B110F6E-C282-ACAF-7DF1-B466D01E0523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CECC9D-486D-BDA1-F16C-D199B6DFCEF9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386057-8010-4681-7983-F999E340B6EE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579089A-DF5E-F3EB-2104-9BACD1D5175F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화재</a:t>
                </a:r>
              </a:p>
            </p:txBody>
          </p:sp>
        </p:grp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F79C9B67-E55D-9B2B-8EE1-63D5AD2121AD}"/>
                </a:ext>
              </a:extLst>
            </p:cNvPr>
            <p:cNvCxnSpPr/>
            <p:nvPr/>
          </p:nvCxnSpPr>
          <p:spPr>
            <a:xfrm>
              <a:off x="4528121" y="1546932"/>
              <a:ext cx="7620" cy="4162666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22874B-F8B9-11AB-4B9B-A0204814D142}"/>
                </a:ext>
              </a:extLst>
            </p:cNvPr>
            <p:cNvSpPr txBox="1"/>
            <p:nvPr/>
          </p:nvSpPr>
          <p:spPr>
            <a:xfrm>
              <a:off x="1207461" y="1280160"/>
              <a:ext cx="27432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 panose="020F0502020204030204"/>
                </a:rPr>
                <a:t>레이블링 한 화재 이미지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FC64AF-1542-AA32-FED3-1C6DEE08CCBD}"/>
                </a:ext>
              </a:extLst>
            </p:cNvPr>
            <p:cNvSpPr txBox="1"/>
            <p:nvPr/>
          </p:nvSpPr>
          <p:spPr>
            <a:xfrm>
              <a:off x="5875020" y="1280160"/>
              <a:ext cx="274320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 panose="020F0502020204030204"/>
                </a:rPr>
                <a:t>결과 값 출력 화면</a:t>
              </a:r>
            </a:p>
          </p:txBody>
        </p:sp>
        <p:pic>
          <p:nvPicPr>
            <p:cNvPr id="7" name="그림 4" descr="자연, 연기, 무기, 산이(가) 표시된 사진&#10;&#10;자동 생성된 설명">
              <a:extLst>
                <a:ext uri="{FF2B5EF4-FFF2-40B4-BE49-F238E27FC236}">
                  <a16:creationId xmlns:a16="http://schemas.microsoft.com/office/drawing/2014/main" id="{F795B1BB-4E5A-7286-6615-0D016CCA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859" y="1558617"/>
              <a:ext cx="4092145" cy="4142362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4F02CE-F2D2-C7B1-7785-450BDAB32B9D}"/>
              </a:ext>
            </a:extLst>
          </p:cNvPr>
          <p:cNvGrpSpPr/>
          <p:nvPr/>
        </p:nvGrpSpPr>
        <p:grpSpPr>
          <a:xfrm>
            <a:off x="-8665" y="3856"/>
            <a:ext cx="9156357" cy="6859616"/>
            <a:chOff x="-8665" y="3856"/>
            <a:chExt cx="9156357" cy="68596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B25D5AD-E572-577D-6218-2676BA9C05D4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23" name="그림 22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BA7D199D-76A3-AC21-7CD8-B0DC1AA1D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7719D6D-B103-48DC-8BD3-D3EDA61C602F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B21EEBD-DAB6-8123-B5A2-068397281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056E92-D093-CDC6-B395-8B5FB3970DB3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38</a:t>
                </a:r>
                <a:endParaRPr lang="ko-KR" dirty="0"/>
              </a:p>
            </p:txBody>
          </p:sp>
          <p:sp>
            <p:nvSpPr>
              <p:cNvPr id="44" name="TextBox 1">
                <a:extLst>
                  <a:ext uri="{FF2B5EF4-FFF2-40B4-BE49-F238E27FC236}">
                    <a16:creationId xmlns:a16="http://schemas.microsoft.com/office/drawing/2014/main" id="{4979C7EE-A92C-AD69-1D0B-6A60C119C72A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B4E974-ABFF-32BE-31BA-FDB653081B75}"/>
                </a:ext>
              </a:extLst>
            </p:cNvPr>
            <p:cNvGrpSpPr/>
            <p:nvPr/>
          </p:nvGrpSpPr>
          <p:grpSpPr>
            <a:xfrm>
              <a:off x="-8665" y="642977"/>
              <a:ext cx="9145996" cy="684817"/>
              <a:chOff x="253791" y="195829"/>
              <a:chExt cx="8631019" cy="684817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1F7DAC1-10AB-0F6E-C10F-69766EE09ED0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BED9CF1-6916-0D1C-9A40-79A5825710C8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E66C981-D6E4-0485-6653-46E9301E2C5D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51C3E0B-2230-3502-BC6D-EB131079F663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5</a:t>
                  </a:r>
                  <a:endParaRPr lang="ko-KR" dirty="0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A87890-8823-D8AF-9C7B-08F2172209A8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알고리즘_이상행동</a:t>
                </a:r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 탐지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C5E92D-334D-64A9-B757-08D22C61D5E4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KISA(한국인터넷진흥원) 성능테스트 결과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C7BB69B-EEAA-D863-AB16-4072546A2701}"/>
                </a:ext>
              </a:extLst>
            </p:cNvPr>
            <p:cNvGrpSpPr/>
            <p:nvPr/>
          </p:nvGrpSpPr>
          <p:grpSpPr>
            <a:xfrm>
              <a:off x="314182" y="1597595"/>
              <a:ext cx="8562326" cy="5031346"/>
              <a:chOff x="314182" y="1597595"/>
              <a:chExt cx="8562326" cy="503134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A17A232-B38F-9D35-BB57-067074B12AD0}"/>
                  </a:ext>
                </a:extLst>
              </p:cNvPr>
              <p:cNvGrpSpPr/>
              <p:nvPr/>
            </p:nvGrpSpPr>
            <p:grpSpPr>
              <a:xfrm>
                <a:off x="314182" y="1597595"/>
                <a:ext cx="8562326" cy="5031346"/>
                <a:chOff x="314182" y="1089595"/>
                <a:chExt cx="8562326" cy="503134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5B669D0-BCBD-2AB7-FA77-723BF82FDB81}"/>
                    </a:ext>
                  </a:extLst>
                </p:cNvPr>
                <p:cNvCxnSpPr/>
                <p:nvPr/>
              </p:nvCxnSpPr>
              <p:spPr>
                <a:xfrm>
                  <a:off x="4579608" y="1089595"/>
                  <a:ext cx="0" cy="5031346"/>
                </a:xfrm>
                <a:prstGeom prst="line">
                  <a:avLst/>
                </a:prstGeom>
                <a:ln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366A05B3-F03F-A348-2CF6-753953C29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4182" y="1489334"/>
                  <a:ext cx="4009801" cy="4436405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0EA468F1-992B-29F2-B9E0-735466E8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8923" y="1489334"/>
                  <a:ext cx="4085039" cy="4448148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24494BD-95A6-3C2A-B3F1-FDFCCB064E3D}"/>
                    </a:ext>
                  </a:extLst>
                </p:cNvPr>
                <p:cNvSpPr txBox="1"/>
                <p:nvPr/>
              </p:nvSpPr>
              <p:spPr>
                <a:xfrm>
                  <a:off x="1524009" y="1144353"/>
                  <a:ext cx="1686680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US" altLang="ko-KR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맑은 고딕"/>
                    </a:rPr>
                    <a:t>1</a:t>
                  </a:r>
                  <a:r>
                    <a:rPr lang="ko-KR" altLang="en-US" sz="16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</a:rPr>
                    <a:t>차 성능 테스트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1EDB59-B526-52CB-3381-91E0FF8EDCC2}"/>
                    </a:ext>
                  </a:extLst>
                </p:cNvPr>
                <p:cNvSpPr txBox="1"/>
                <p:nvPr/>
              </p:nvSpPr>
              <p:spPr>
                <a:xfrm>
                  <a:off x="6051837" y="1146563"/>
                  <a:ext cx="1686680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en-US" altLang="ko-KR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맑은 고딕"/>
                    </a:rPr>
                    <a:t>2</a:t>
                  </a:r>
                  <a:r>
                    <a:rPr lang="ko-KR" altLang="en-US" sz="16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</a:rPr>
                    <a:t>차 성능 테스트</a:t>
                  </a:r>
                  <a:endParaRPr lang="ko-KR" altLang="en-US" sz="16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CD64847-D5B0-058D-D859-69526D3CD4D7}"/>
                    </a:ext>
                  </a:extLst>
                </p:cNvPr>
                <p:cNvSpPr/>
                <p:nvPr/>
              </p:nvSpPr>
              <p:spPr>
                <a:xfrm>
                  <a:off x="314182" y="4901442"/>
                  <a:ext cx="4009800" cy="1033234"/>
                </a:xfrm>
                <a:prstGeom prst="rect">
                  <a:avLst/>
                </a:prstGeom>
                <a:noFill/>
                <a:ln w="57150">
                  <a:solidFill>
                    <a:srgbClr val="1034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73C100B-4427-AA80-621F-DD5E1B707FB8}"/>
                    </a:ext>
                  </a:extLst>
                </p:cNvPr>
                <p:cNvSpPr/>
                <p:nvPr/>
              </p:nvSpPr>
              <p:spPr>
                <a:xfrm>
                  <a:off x="4767649" y="4901442"/>
                  <a:ext cx="4108859" cy="1024768"/>
                </a:xfrm>
                <a:prstGeom prst="rect">
                  <a:avLst/>
                </a:prstGeom>
                <a:noFill/>
                <a:ln w="57150">
                  <a:solidFill>
                    <a:srgbClr val="1034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39A79E0-EA54-D1E3-E14D-2F9C204A93C7}"/>
                  </a:ext>
                </a:extLst>
              </p:cNvPr>
              <p:cNvSpPr/>
              <p:nvPr/>
            </p:nvSpPr>
            <p:spPr>
              <a:xfrm>
                <a:off x="8263467" y="6172200"/>
                <a:ext cx="347134" cy="16086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87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1BAAFC6-4FB2-1182-E97E-8BB2910C5FBA}"/>
              </a:ext>
            </a:extLst>
          </p:cNvPr>
          <p:cNvGrpSpPr/>
          <p:nvPr/>
        </p:nvGrpSpPr>
        <p:grpSpPr>
          <a:xfrm>
            <a:off x="526027" y="3122495"/>
            <a:ext cx="8342160" cy="3219231"/>
            <a:chOff x="526027" y="2500195"/>
            <a:chExt cx="8342160" cy="321923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18E51EE-8FB0-8BA1-8499-110F929B8E0F}"/>
                </a:ext>
              </a:extLst>
            </p:cNvPr>
            <p:cNvSpPr/>
            <p:nvPr/>
          </p:nvSpPr>
          <p:spPr>
            <a:xfrm>
              <a:off x="549798" y="3039510"/>
              <a:ext cx="2848595" cy="285319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0C10D4-930D-6380-B5A1-D1503F66350B}"/>
                </a:ext>
              </a:extLst>
            </p:cNvPr>
            <p:cNvSpPr/>
            <p:nvPr/>
          </p:nvSpPr>
          <p:spPr>
            <a:xfrm>
              <a:off x="549798" y="3566819"/>
              <a:ext cx="2848595" cy="285319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0384957-84DB-9FCE-380E-2829802CB4F2}"/>
                </a:ext>
              </a:extLst>
            </p:cNvPr>
            <p:cNvSpPr/>
            <p:nvPr/>
          </p:nvSpPr>
          <p:spPr>
            <a:xfrm>
              <a:off x="549798" y="4107278"/>
              <a:ext cx="2848595" cy="270079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3245AC1-D8D7-C0AC-7DB6-B5533D22005A}"/>
                </a:ext>
              </a:extLst>
            </p:cNvPr>
            <p:cNvSpPr/>
            <p:nvPr/>
          </p:nvSpPr>
          <p:spPr>
            <a:xfrm>
              <a:off x="549798" y="4637578"/>
              <a:ext cx="2848595" cy="285319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1" name="오각형 26">
              <a:extLst>
                <a:ext uri="{FF2B5EF4-FFF2-40B4-BE49-F238E27FC236}">
                  <a16:creationId xmlns:a16="http://schemas.microsoft.com/office/drawing/2014/main" id="{2B8E8EC0-F58B-EBE6-2EE6-892B43718475}"/>
                </a:ext>
              </a:extLst>
            </p:cNvPr>
            <p:cNvSpPr/>
            <p:nvPr/>
          </p:nvSpPr>
          <p:spPr>
            <a:xfrm>
              <a:off x="528601" y="3041591"/>
              <a:ext cx="2312906" cy="285319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2" name="오각형 27">
              <a:extLst>
                <a:ext uri="{FF2B5EF4-FFF2-40B4-BE49-F238E27FC236}">
                  <a16:creationId xmlns:a16="http://schemas.microsoft.com/office/drawing/2014/main" id="{557F9333-2600-1454-6D6D-FDDC5A0C4EF0}"/>
                </a:ext>
              </a:extLst>
            </p:cNvPr>
            <p:cNvSpPr/>
            <p:nvPr/>
          </p:nvSpPr>
          <p:spPr>
            <a:xfrm>
              <a:off x="526787" y="3566819"/>
              <a:ext cx="1940567" cy="285319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3" name="오각형 28">
              <a:extLst>
                <a:ext uri="{FF2B5EF4-FFF2-40B4-BE49-F238E27FC236}">
                  <a16:creationId xmlns:a16="http://schemas.microsoft.com/office/drawing/2014/main" id="{E0B6B51F-9EDC-489D-DD66-3F51D612B369}"/>
                </a:ext>
              </a:extLst>
            </p:cNvPr>
            <p:cNvSpPr/>
            <p:nvPr/>
          </p:nvSpPr>
          <p:spPr>
            <a:xfrm>
              <a:off x="527820" y="4107918"/>
              <a:ext cx="1110245" cy="264999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4" name="오각형 29">
              <a:extLst>
                <a:ext uri="{FF2B5EF4-FFF2-40B4-BE49-F238E27FC236}">
                  <a16:creationId xmlns:a16="http://schemas.microsoft.com/office/drawing/2014/main" id="{327360E4-4400-CEDA-D340-C773F13A6180}"/>
                </a:ext>
              </a:extLst>
            </p:cNvPr>
            <p:cNvSpPr/>
            <p:nvPr/>
          </p:nvSpPr>
          <p:spPr>
            <a:xfrm>
              <a:off x="527710" y="4638859"/>
              <a:ext cx="665325" cy="285318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39B20A-AADC-9E8F-2D70-5534BF110AA7}"/>
                </a:ext>
              </a:extLst>
            </p:cNvPr>
            <p:cNvSpPr txBox="1"/>
            <p:nvPr/>
          </p:nvSpPr>
          <p:spPr>
            <a:xfrm>
              <a:off x="3404833" y="3537900"/>
              <a:ext cx="551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ED636D"/>
                  </a:solidFill>
                </a:rPr>
                <a:t>67%</a:t>
              </a:r>
              <a:endParaRPr lang="ko-KR" altLang="en-US" sz="1500" b="1">
                <a:solidFill>
                  <a:srgbClr val="ED636D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68141C-06A0-974B-50FE-091B2EA95411}"/>
                </a:ext>
              </a:extLst>
            </p:cNvPr>
            <p:cNvSpPr txBox="1"/>
            <p:nvPr/>
          </p:nvSpPr>
          <p:spPr>
            <a:xfrm>
              <a:off x="3404833" y="3018637"/>
              <a:ext cx="551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ED636D"/>
                  </a:solidFill>
                </a:rPr>
                <a:t>80%</a:t>
              </a:r>
              <a:endParaRPr lang="ko-KR" altLang="en-US" sz="1500" b="1">
                <a:solidFill>
                  <a:srgbClr val="ED636D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108D4C-1BAE-210C-0575-97C6D67A684A}"/>
                </a:ext>
              </a:extLst>
            </p:cNvPr>
            <p:cNvSpPr txBox="1"/>
            <p:nvPr/>
          </p:nvSpPr>
          <p:spPr>
            <a:xfrm>
              <a:off x="3404833" y="4081376"/>
              <a:ext cx="551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ED636D"/>
                  </a:solidFill>
                </a:rPr>
                <a:t>33%</a:t>
              </a:r>
              <a:endParaRPr lang="ko-KR" altLang="en-US" sz="1500" b="1">
                <a:solidFill>
                  <a:srgbClr val="ED636D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1996A24-EA4F-0822-15C7-8BDD8B4EF433}"/>
                </a:ext>
              </a:extLst>
            </p:cNvPr>
            <p:cNvSpPr txBox="1"/>
            <p:nvPr/>
          </p:nvSpPr>
          <p:spPr>
            <a:xfrm>
              <a:off x="3404833" y="4622147"/>
              <a:ext cx="5519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ED636D"/>
                  </a:solidFill>
                </a:rPr>
                <a:t>20%</a:t>
              </a:r>
              <a:endParaRPr lang="ko-KR" altLang="en-US" sz="1500" b="1">
                <a:solidFill>
                  <a:srgbClr val="ED636D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62D94E-6078-2244-E609-8B8AFB5442A7}"/>
                </a:ext>
              </a:extLst>
            </p:cNvPr>
            <p:cNvSpPr txBox="1"/>
            <p:nvPr/>
          </p:nvSpPr>
          <p:spPr>
            <a:xfrm>
              <a:off x="549198" y="3615971"/>
              <a:ext cx="1213821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rgbClr val="3D3D3D"/>
                  </a:solidFill>
                  <a:ea typeface="맑은 고딕"/>
                </a:rPr>
                <a:t>쓰러짐 </a:t>
              </a:r>
              <a:r>
                <a:rPr lang="en-US" altLang="ko-KR" sz="800" b="1">
                  <a:solidFill>
                    <a:srgbClr val="3D3D3D"/>
                  </a:solidFill>
                  <a:ea typeface="맑은 고딕"/>
                </a:rPr>
                <a:t> FALLING DOWN</a:t>
              </a:r>
              <a:endParaRPr lang="ko-KR" altLang="en-US" sz="800" b="1">
                <a:solidFill>
                  <a:srgbClr val="3D3D3D"/>
                </a:solidFill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15834E-8E47-7959-CAD7-C13259BF0055}"/>
                </a:ext>
              </a:extLst>
            </p:cNvPr>
            <p:cNvSpPr txBox="1"/>
            <p:nvPr/>
          </p:nvSpPr>
          <p:spPr>
            <a:xfrm>
              <a:off x="543484" y="4132314"/>
              <a:ext cx="1219682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rgbClr val="3D3D3D"/>
                  </a:solidFill>
                  <a:ea typeface="맑은 고딕"/>
                </a:rPr>
                <a:t>화재 </a:t>
              </a:r>
              <a:r>
                <a:rPr lang="en-US" altLang="ko-KR" sz="800" b="1">
                  <a:solidFill>
                    <a:srgbClr val="3D3D3D"/>
                  </a:solidFill>
                  <a:ea typeface="맑은 고딕"/>
                </a:rPr>
                <a:t> FIRE DETECTION</a:t>
              </a:r>
              <a:endParaRPr lang="ko-KR" altLang="en-US" sz="800" b="1">
                <a:solidFill>
                  <a:srgbClr val="3D3D3D"/>
                </a:solidFill>
                <a:ea typeface="맑은 고딕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0BFC20-1A3B-8A20-FA1F-9590DD12D0E0}"/>
                </a:ext>
              </a:extLst>
            </p:cNvPr>
            <p:cNvSpPr txBox="1"/>
            <p:nvPr/>
          </p:nvSpPr>
          <p:spPr>
            <a:xfrm>
              <a:off x="526027" y="4694320"/>
              <a:ext cx="923088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rgbClr val="3D3D3D"/>
                  </a:solidFill>
                  <a:ea typeface="맑은 고딕"/>
                </a:rPr>
                <a:t>배회 </a:t>
              </a:r>
              <a:r>
                <a:rPr lang="en-US" altLang="ko-KR" sz="800" b="1">
                  <a:solidFill>
                    <a:srgbClr val="3D3D3D"/>
                  </a:solidFill>
                  <a:ea typeface="맑은 고딕"/>
                </a:rPr>
                <a:t> LOITERING</a:t>
              </a:r>
              <a:endParaRPr lang="ko-KR" altLang="en-US" sz="800" b="1">
                <a:solidFill>
                  <a:srgbClr val="3D3D3D"/>
                </a:solidFill>
                <a:ea typeface="맑은 고딕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8825688-DAE6-56EB-1B29-F2EDFC49B3E6}"/>
                </a:ext>
              </a:extLst>
            </p:cNvPr>
            <p:cNvSpPr txBox="1"/>
            <p:nvPr/>
          </p:nvSpPr>
          <p:spPr>
            <a:xfrm>
              <a:off x="551090" y="3071808"/>
              <a:ext cx="959039" cy="2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rgbClr val="3D3D3D"/>
                  </a:solidFill>
                  <a:ea typeface="맑은 고딕"/>
                </a:rPr>
                <a:t>침입 </a:t>
              </a:r>
              <a:r>
                <a:rPr lang="en-US" altLang="ko-KR" sz="800" b="1">
                  <a:solidFill>
                    <a:srgbClr val="3D3D3D"/>
                  </a:solidFill>
                  <a:ea typeface="맑은 고딕"/>
                </a:rPr>
                <a:t> INTRUSION</a:t>
              </a:r>
              <a:endParaRPr lang="ko-KR" altLang="en-US" sz="800" b="1">
                <a:solidFill>
                  <a:srgbClr val="3D3D3D"/>
                </a:solidFill>
                <a:ea typeface="맑은 고딕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18EA25B-C427-21A4-5A3B-116DFC2E7FA0}"/>
                </a:ext>
              </a:extLst>
            </p:cNvPr>
            <p:cNvSpPr txBox="1"/>
            <p:nvPr/>
          </p:nvSpPr>
          <p:spPr>
            <a:xfrm>
              <a:off x="1370967" y="2691720"/>
              <a:ext cx="167866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1</a:t>
              </a:r>
              <a:r>
                <a:rPr lang="ko-KR" altLang="en-US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차 성능 테스트</a:t>
              </a:r>
              <a:endParaRPr lang="ko-KR" altLang="en-US" sz="16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07EF7A9-86F4-00AC-8365-B785AD707A64}"/>
                </a:ext>
              </a:extLst>
            </p:cNvPr>
            <p:cNvSpPr txBox="1"/>
            <p:nvPr/>
          </p:nvSpPr>
          <p:spPr>
            <a:xfrm>
              <a:off x="1383463" y="5319316"/>
              <a:ext cx="194841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총 평균</a:t>
              </a:r>
              <a:r>
                <a:rPr lang="ko-KR" altLang="en-US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sz="2000" b="1">
                  <a:solidFill>
                    <a:srgbClr val="1034A6"/>
                  </a:solidFill>
                  <a:latin typeface="Malgun Gothic"/>
                  <a:ea typeface="맑은 고딕"/>
                </a:rPr>
                <a:t>50</a:t>
              </a:r>
              <a:r>
                <a:rPr lang="ko-KR" altLang="en-US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점 </a:t>
              </a:r>
              <a:endParaRPr lang="ko-KR" altLang="en-US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E9347AA-324A-F3CB-9E09-50AAE66D34A1}"/>
                </a:ext>
              </a:extLst>
            </p:cNvPr>
            <p:cNvSpPr/>
            <p:nvPr/>
          </p:nvSpPr>
          <p:spPr>
            <a:xfrm>
              <a:off x="5149421" y="3039510"/>
              <a:ext cx="2848593" cy="285318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5944CF0-DC9D-C3E9-69AD-E10109BF6B33}"/>
                </a:ext>
              </a:extLst>
            </p:cNvPr>
            <p:cNvSpPr/>
            <p:nvPr/>
          </p:nvSpPr>
          <p:spPr>
            <a:xfrm>
              <a:off x="5149421" y="3566819"/>
              <a:ext cx="2848593" cy="285318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4D44FE6-CED9-B7E7-77FA-56AA326C721A}"/>
                </a:ext>
              </a:extLst>
            </p:cNvPr>
            <p:cNvSpPr/>
            <p:nvPr/>
          </p:nvSpPr>
          <p:spPr>
            <a:xfrm>
              <a:off x="5149421" y="4102198"/>
              <a:ext cx="2848593" cy="285318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D4DAF07-ED43-F83F-8E15-C69CFB9ABBA2}"/>
                </a:ext>
              </a:extLst>
            </p:cNvPr>
            <p:cNvSpPr/>
            <p:nvPr/>
          </p:nvSpPr>
          <p:spPr>
            <a:xfrm>
              <a:off x="5149421" y="4637578"/>
              <a:ext cx="2848593" cy="285318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7" name="오각형 26">
              <a:extLst>
                <a:ext uri="{FF2B5EF4-FFF2-40B4-BE49-F238E27FC236}">
                  <a16:creationId xmlns:a16="http://schemas.microsoft.com/office/drawing/2014/main" id="{6E15DC26-F43C-2BCA-3D58-73B83859EA62}"/>
                </a:ext>
              </a:extLst>
            </p:cNvPr>
            <p:cNvSpPr/>
            <p:nvPr/>
          </p:nvSpPr>
          <p:spPr>
            <a:xfrm>
              <a:off x="5124304" y="3021753"/>
              <a:ext cx="3021917" cy="300558"/>
            </a:xfrm>
            <a:prstGeom prst="homePlate">
              <a:avLst/>
            </a:prstGeom>
            <a:solidFill>
              <a:srgbClr val="103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8" name="오각형 27">
              <a:extLst>
                <a:ext uri="{FF2B5EF4-FFF2-40B4-BE49-F238E27FC236}">
                  <a16:creationId xmlns:a16="http://schemas.microsoft.com/office/drawing/2014/main" id="{C8AF7836-22C5-D0D8-EE1F-0573E8845423}"/>
                </a:ext>
              </a:extLst>
            </p:cNvPr>
            <p:cNvSpPr/>
            <p:nvPr/>
          </p:nvSpPr>
          <p:spPr>
            <a:xfrm>
              <a:off x="5122221" y="3566819"/>
              <a:ext cx="1971046" cy="285318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89" name="오각형 28">
              <a:extLst>
                <a:ext uri="{FF2B5EF4-FFF2-40B4-BE49-F238E27FC236}">
                  <a16:creationId xmlns:a16="http://schemas.microsoft.com/office/drawing/2014/main" id="{27A634E5-A8B8-93F9-E0D5-F32BAFCB116D}"/>
                </a:ext>
              </a:extLst>
            </p:cNvPr>
            <p:cNvSpPr/>
            <p:nvPr/>
          </p:nvSpPr>
          <p:spPr>
            <a:xfrm>
              <a:off x="5126198" y="4102042"/>
              <a:ext cx="3020023" cy="274361"/>
            </a:xfrm>
            <a:prstGeom prst="homePlate">
              <a:avLst/>
            </a:prstGeom>
            <a:solidFill>
              <a:srgbClr val="103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90" name="오각형 29">
              <a:extLst>
                <a:ext uri="{FF2B5EF4-FFF2-40B4-BE49-F238E27FC236}">
                  <a16:creationId xmlns:a16="http://schemas.microsoft.com/office/drawing/2014/main" id="{5CBA3909-C330-668C-E85C-A8055F877EEB}"/>
                </a:ext>
              </a:extLst>
            </p:cNvPr>
            <p:cNvSpPr/>
            <p:nvPr/>
          </p:nvSpPr>
          <p:spPr>
            <a:xfrm>
              <a:off x="5124304" y="4644735"/>
              <a:ext cx="3021917" cy="267689"/>
            </a:xfrm>
            <a:prstGeom prst="homePlate">
              <a:avLst/>
            </a:prstGeom>
            <a:solidFill>
              <a:srgbClr val="103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8E348A-BA50-D3B7-6529-64DE61E42D2D}"/>
                </a:ext>
              </a:extLst>
            </p:cNvPr>
            <p:cNvSpPr txBox="1"/>
            <p:nvPr/>
          </p:nvSpPr>
          <p:spPr>
            <a:xfrm>
              <a:off x="8161927" y="3564053"/>
              <a:ext cx="5455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ED636D"/>
                  </a:solidFill>
                </a:rPr>
                <a:t>67%</a:t>
              </a:r>
              <a:endParaRPr lang="ko-KR" altLang="en-US" sz="1500" b="1">
                <a:solidFill>
                  <a:srgbClr val="ED636D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7DD9F2-3E40-2651-CFEB-AFB55C89CFC5}"/>
                </a:ext>
              </a:extLst>
            </p:cNvPr>
            <p:cNvSpPr txBox="1"/>
            <p:nvPr/>
          </p:nvSpPr>
          <p:spPr>
            <a:xfrm>
              <a:off x="8144237" y="3044791"/>
              <a:ext cx="6680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FF0000"/>
                  </a:solidFill>
                </a:rPr>
                <a:t>100%</a:t>
              </a:r>
              <a:endParaRPr lang="ko-KR" altLang="en-US" sz="15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3FABE7B-741D-5AF2-8A60-F10D3661B604}"/>
                </a:ext>
              </a:extLst>
            </p:cNvPr>
            <p:cNvSpPr txBox="1"/>
            <p:nvPr/>
          </p:nvSpPr>
          <p:spPr>
            <a:xfrm>
              <a:off x="8149317" y="4102450"/>
              <a:ext cx="7188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FF0000"/>
                  </a:solidFill>
                </a:rPr>
                <a:t>100%</a:t>
              </a:r>
              <a:endParaRPr lang="ko-KR" altLang="en-US" sz="1500" b="1">
                <a:solidFill>
                  <a:srgbClr val="FF000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D10EF37-1377-BFAA-7A0F-72536813A97B}"/>
                </a:ext>
              </a:extLst>
            </p:cNvPr>
            <p:cNvSpPr txBox="1"/>
            <p:nvPr/>
          </p:nvSpPr>
          <p:spPr>
            <a:xfrm>
              <a:off x="8150587" y="4648301"/>
              <a:ext cx="6617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>
                  <a:solidFill>
                    <a:srgbClr val="FF0000"/>
                  </a:solidFill>
                </a:rPr>
                <a:t>100%</a:t>
              </a:r>
              <a:endParaRPr lang="ko-KR" altLang="en-US" sz="1500" b="1">
                <a:solidFill>
                  <a:srgbClr val="FF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5D45867-F262-25C9-11EE-5B1EDDC9D206}"/>
                </a:ext>
              </a:extLst>
            </p:cNvPr>
            <p:cNvSpPr txBox="1"/>
            <p:nvPr/>
          </p:nvSpPr>
          <p:spPr>
            <a:xfrm>
              <a:off x="5178628" y="3602051"/>
              <a:ext cx="1223559" cy="22130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chemeClr val="bg2">
                      <a:lumMod val="25000"/>
                    </a:schemeClr>
                  </a:solidFill>
                  <a:ea typeface="맑은 고딕"/>
                </a:rPr>
                <a:t>쓰러짐 </a:t>
              </a:r>
              <a:r>
                <a:rPr lang="en-US" altLang="ko-KR" sz="800" b="1">
                  <a:solidFill>
                    <a:schemeClr val="bg2">
                      <a:lumMod val="25000"/>
                    </a:schemeClr>
                  </a:solidFill>
                  <a:ea typeface="맑은 고딕"/>
                </a:rPr>
                <a:t> FALLING DOWN</a:t>
              </a:r>
              <a:endParaRPr lang="ko-KR" altLang="en-US" sz="800" b="1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3F9A0B7-74BD-B4E1-8B0E-3038FFF6458D}"/>
                </a:ext>
              </a:extLst>
            </p:cNvPr>
            <p:cNvSpPr txBox="1"/>
            <p:nvPr/>
          </p:nvSpPr>
          <p:spPr>
            <a:xfrm>
              <a:off x="5178628" y="4137362"/>
              <a:ext cx="1176666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chemeClr val="bg1"/>
                  </a:solidFill>
                  <a:ea typeface="맑은 고딕"/>
                </a:rPr>
                <a:t>화재 </a:t>
              </a:r>
              <a:r>
                <a:rPr lang="en-US" altLang="ko-KR" sz="800" b="1">
                  <a:solidFill>
                    <a:schemeClr val="bg1"/>
                  </a:solidFill>
                  <a:ea typeface="맑은 고딕"/>
                </a:rPr>
                <a:t> FIRE DETECTION</a:t>
              </a:r>
              <a:endParaRPr lang="ko-KR" altLang="en-US" sz="800" b="1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24EA61-DDC0-8322-2D3F-FB91D453E1D1}"/>
                </a:ext>
              </a:extLst>
            </p:cNvPr>
            <p:cNvSpPr txBox="1"/>
            <p:nvPr/>
          </p:nvSpPr>
          <p:spPr>
            <a:xfrm>
              <a:off x="5178628" y="4691329"/>
              <a:ext cx="1264589" cy="2213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chemeClr val="bg1"/>
                  </a:solidFill>
                  <a:ea typeface="맑은 고딕"/>
                </a:rPr>
                <a:t>배회 </a:t>
              </a:r>
              <a:r>
                <a:rPr lang="en-US" altLang="ko-KR" sz="800" b="1">
                  <a:solidFill>
                    <a:schemeClr val="bg1"/>
                  </a:solidFill>
                  <a:ea typeface="맑은 고딕"/>
                </a:rPr>
                <a:t> LOITERING</a:t>
              </a:r>
              <a:endParaRPr lang="ko-KR" altLang="en-US" sz="800" b="1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C8DD43A-10FB-5CFB-F5FE-F3FC84BF7C97}"/>
                </a:ext>
              </a:extLst>
            </p:cNvPr>
            <p:cNvSpPr txBox="1"/>
            <p:nvPr/>
          </p:nvSpPr>
          <p:spPr>
            <a:xfrm>
              <a:off x="5178628" y="3069997"/>
              <a:ext cx="1118051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800" b="1">
                  <a:solidFill>
                    <a:schemeClr val="bg1"/>
                  </a:solidFill>
                  <a:ea typeface="맑은 고딕"/>
                </a:rPr>
                <a:t>침입 </a:t>
              </a:r>
              <a:r>
                <a:rPr lang="en-US" altLang="ko-KR" sz="800" b="1">
                  <a:solidFill>
                    <a:schemeClr val="bg1"/>
                  </a:solidFill>
                  <a:ea typeface="맑은 고딕"/>
                </a:rPr>
                <a:t> INTRUSION</a:t>
              </a:r>
              <a:endParaRPr lang="ko-KR" altLang="en-US" sz="800" b="1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D71D4C8-BAED-15E5-BC95-D356CA244A21}"/>
                </a:ext>
              </a:extLst>
            </p:cNvPr>
            <p:cNvSpPr txBox="1"/>
            <p:nvPr/>
          </p:nvSpPr>
          <p:spPr>
            <a:xfrm>
              <a:off x="6055474" y="2686280"/>
              <a:ext cx="167866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2</a:t>
              </a:r>
              <a:r>
                <a:rPr lang="ko-KR" altLang="en-US" sz="16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차 성능 테스트</a:t>
              </a:r>
              <a:endParaRPr lang="ko-KR" altLang="en-US" sz="16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C76F422-2466-D84A-D3A1-ACBAA725E704}"/>
                </a:ext>
              </a:extLst>
            </p:cNvPr>
            <p:cNvSpPr txBox="1"/>
            <p:nvPr/>
          </p:nvSpPr>
          <p:spPr>
            <a:xfrm>
              <a:off x="6041231" y="5292468"/>
              <a:ext cx="194841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총 평균 </a:t>
              </a:r>
              <a:r>
                <a:rPr lang="en-US" altLang="ko-KR" sz="2000" b="1">
                  <a:solidFill>
                    <a:srgbClr val="1034A6"/>
                  </a:solidFill>
                  <a:latin typeface="Malgun Gothic"/>
                  <a:ea typeface="맑은 고딕"/>
                </a:rPr>
                <a:t>93</a:t>
              </a:r>
              <a:r>
                <a:rPr lang="ko-KR" altLang="en-US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점 </a:t>
              </a:r>
              <a:endParaRPr lang="ko-KR" altLang="en-US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BF3071-E3E7-619C-A7AC-30B7A1A96E6A}"/>
                </a:ext>
              </a:extLst>
            </p:cNvPr>
            <p:cNvCxnSpPr/>
            <p:nvPr/>
          </p:nvCxnSpPr>
          <p:spPr>
            <a:xfrm>
              <a:off x="4513161" y="2500195"/>
              <a:ext cx="26708" cy="2814573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1E796CE-3C39-B54D-6893-384AA866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76713"/>
              </p:ext>
            </p:extLst>
          </p:nvPr>
        </p:nvGraphicFramePr>
        <p:xfrm>
          <a:off x="511628" y="1797957"/>
          <a:ext cx="8128720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480">
                  <a:extLst>
                    <a:ext uri="{9D8B030D-6E8A-4147-A177-3AD203B41FA5}">
                      <a16:colId xmlns:a16="http://schemas.microsoft.com/office/drawing/2014/main" val="3331378354"/>
                    </a:ext>
                  </a:extLst>
                </a:gridCol>
                <a:gridCol w="1832810">
                  <a:extLst>
                    <a:ext uri="{9D8B030D-6E8A-4147-A177-3AD203B41FA5}">
                      <a16:colId xmlns:a16="http://schemas.microsoft.com/office/drawing/2014/main" val="2487430845"/>
                    </a:ext>
                  </a:extLst>
                </a:gridCol>
                <a:gridCol w="1832810">
                  <a:extLst>
                    <a:ext uri="{9D8B030D-6E8A-4147-A177-3AD203B41FA5}">
                      <a16:colId xmlns:a16="http://schemas.microsoft.com/office/drawing/2014/main" val="3020474085"/>
                    </a:ext>
                  </a:extLst>
                </a:gridCol>
                <a:gridCol w="1832810">
                  <a:extLst>
                    <a:ext uri="{9D8B030D-6E8A-4147-A177-3AD203B41FA5}">
                      <a16:colId xmlns:a16="http://schemas.microsoft.com/office/drawing/2014/main" val="3669658412"/>
                    </a:ext>
                  </a:extLst>
                </a:gridCol>
                <a:gridCol w="1832810">
                  <a:extLst>
                    <a:ext uri="{9D8B030D-6E8A-4147-A177-3AD203B41FA5}">
                      <a16:colId xmlns:a16="http://schemas.microsoft.com/office/drawing/2014/main" val="887739052"/>
                    </a:ext>
                  </a:extLst>
                </a:gridCol>
              </a:tblGrid>
              <a:tr h="2835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이벤트</a:t>
                      </a:r>
                      <a:endParaRPr lang="ko-KR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침입</a:t>
                      </a:r>
                      <a:endParaRPr lang="ko-KR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쓰러짐</a:t>
                      </a:r>
                      <a:endParaRPr lang="ko-KR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화재</a:t>
                      </a:r>
                      <a:endParaRPr lang="ko-KR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배회</a:t>
                      </a:r>
                      <a:endParaRPr lang="ko-KR" sz="1400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896582"/>
                  </a:ext>
                </a:extLst>
              </a:tr>
              <a:tr h="6762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기준</a:t>
                      </a:r>
                      <a:endParaRPr lang="ko-KR" b="1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사람의 몸전체가 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특정 영역에 침입</a:t>
                      </a:r>
                      <a:endParaRPr lang="ko-KR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사람이 일정시간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동안 쓰러지거나 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주저앉음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화재가 발생하여 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불꽃이 생김</a:t>
                      </a:r>
                      <a:endParaRPr lang="ko-KR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사람이 몸전체가 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특정 영역에서</a:t>
                      </a:r>
                      <a:endParaRPr lang="en-US" altLang="ko-KR" sz="1400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</a:rPr>
                        <a:t>10</a:t>
                      </a:r>
                      <a:r>
                        <a:rPr lang="ko-KR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초 이상 배회</a:t>
                      </a:r>
                      <a:endParaRPr lang="ko-KR">
                        <a:solidFill>
                          <a:schemeClr val="bg2">
                            <a:lumMod val="2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9713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E155F91-AD56-E1CB-5EC8-DF6630B7916E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4153" y="3856"/>
            <a:chExt cx="9131994" cy="6859616"/>
          </a:xfrm>
        </p:grpSpPr>
        <p:pic>
          <p:nvPicPr>
            <p:cNvPr id="54" name="그림 5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415E1206-86BB-7E38-5DF2-BB0A2A51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D7F9CBC-613E-11E0-742D-7BAFCC845CAD}"/>
                </a:ext>
              </a:extLst>
            </p:cNvPr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5AB51BC-9A34-B1E7-769C-B8FCFF72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C75309-7A2D-9EC8-18D2-BCDACC65ABA4}"/>
                </a:ext>
              </a:extLst>
            </p:cNvPr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39</a:t>
              </a:r>
            </a:p>
          </p:txBody>
        </p:sp>
        <p:sp>
          <p:nvSpPr>
            <p:cNvPr id="101" name="TextBox 1">
              <a:extLst>
                <a:ext uri="{FF2B5EF4-FFF2-40B4-BE49-F238E27FC236}">
                  <a16:creationId xmlns:a16="http://schemas.microsoft.com/office/drawing/2014/main" id="{9E455B6B-8BDB-FE01-A1B5-64ADA86DFAAC}"/>
                </a:ext>
              </a:extLst>
            </p:cNvPr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41FCD7-BB69-34A9-F588-36B0F9F4AC4D}"/>
              </a:ext>
            </a:extLst>
          </p:cNvPr>
          <p:cNvGrpSpPr/>
          <p:nvPr/>
        </p:nvGrpSpPr>
        <p:grpSpPr>
          <a:xfrm>
            <a:off x="-8665" y="642977"/>
            <a:ext cx="9145996" cy="684817"/>
            <a:chOff x="253791" y="195829"/>
            <a:chExt cx="8631019" cy="684817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02810D7-6956-E50A-AF5C-88519F70DF7F}"/>
                </a:ext>
              </a:extLst>
            </p:cNvPr>
            <p:cNvCxnSpPr/>
            <p:nvPr/>
          </p:nvCxnSpPr>
          <p:spPr>
            <a:xfrm>
              <a:off x="869891" y="485150"/>
              <a:ext cx="7999816" cy="0"/>
            </a:xfrm>
            <a:prstGeom prst="line">
              <a:avLst/>
            </a:prstGeom>
            <a:ln w="19050"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0FFE6586-0534-94D9-7FE2-55A291BA3989}"/>
                </a:ext>
              </a:extLst>
            </p:cNvPr>
            <p:cNvGrpSpPr/>
            <p:nvPr/>
          </p:nvGrpSpPr>
          <p:grpSpPr>
            <a:xfrm>
              <a:off x="253791" y="213347"/>
              <a:ext cx="540000" cy="540000"/>
              <a:chOff x="199361" y="1040661"/>
              <a:chExt cx="540000" cy="54000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E811717B-E465-3478-E703-91ED8F7ED91B}"/>
                  </a:ext>
                </a:extLst>
              </p:cNvPr>
              <p:cNvSpPr/>
              <p:nvPr/>
            </p:nvSpPr>
            <p:spPr>
              <a:xfrm>
                <a:off x="199361" y="1040661"/>
                <a:ext cx="540000" cy="540000"/>
              </a:xfrm>
              <a:prstGeom prst="rect">
                <a:avLst/>
              </a:prstGeom>
              <a:solidFill>
                <a:srgbClr val="898F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12A9F0-0E17-49E7-3F33-F0C10D812A1B}"/>
                  </a:ext>
                </a:extLst>
              </p:cNvPr>
              <p:cNvSpPr txBox="1"/>
              <p:nvPr/>
            </p:nvSpPr>
            <p:spPr>
              <a:xfrm>
                <a:off x="367604" y="1099684"/>
                <a:ext cx="19447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a typeface="맑은 고딕"/>
                  </a:rPr>
                  <a:t>5</a:t>
                </a:r>
                <a:endParaRPr lang="ko-KR" dirty="0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63E8E4-2176-5AEE-3282-CF0BF05CE8C2}"/>
                </a:ext>
              </a:extLst>
            </p:cNvPr>
            <p:cNvSpPr txBox="1"/>
            <p:nvPr/>
          </p:nvSpPr>
          <p:spPr>
            <a:xfrm>
              <a:off x="967862" y="195829"/>
              <a:ext cx="202212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Calibri"/>
                </a:rPr>
                <a:t>알고리즘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Calibri"/>
                </a:rPr>
                <a:t>_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Calibri"/>
                </a:rPr>
                <a:t>이상행동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Calibri"/>
                </a:rPr>
                <a:t> 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ea typeface="+mn-lt"/>
                  <a:cs typeface="Calibri"/>
                </a:rPr>
                <a:t>탐지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8B4090-AF4A-F14F-E9C1-7689CDEFDF6F}"/>
                </a:ext>
              </a:extLst>
            </p:cNvPr>
            <p:cNvSpPr txBox="1"/>
            <p:nvPr/>
          </p:nvSpPr>
          <p:spPr>
            <a:xfrm>
              <a:off x="931908" y="511314"/>
              <a:ext cx="795290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KISA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(</a:t>
              </a:r>
              <a:r>
                <a:rPr lang="en-US" altLang="ko-KR" b="1" dirty="0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한국인터넷진흥원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)</a:t>
              </a:r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 성능테스트 결과</a:t>
              </a:r>
              <a:endParaRPr lang="ko-KR" dirty="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5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AF44ED8-BC86-CEBC-4530-A6BBAB9C0B44}"/>
              </a:ext>
            </a:extLst>
          </p:cNvPr>
          <p:cNvGrpSpPr/>
          <p:nvPr/>
        </p:nvGrpSpPr>
        <p:grpSpPr>
          <a:xfrm>
            <a:off x="-1388" y="3856"/>
            <a:ext cx="9292705" cy="6867131"/>
            <a:chOff x="-1388" y="3856"/>
            <a:chExt cx="9292705" cy="68671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CF50ED-18AD-2342-42F0-42EF9BFBF725}"/>
                </a:ext>
              </a:extLst>
            </p:cNvPr>
            <p:cNvGrpSpPr/>
            <p:nvPr/>
          </p:nvGrpSpPr>
          <p:grpSpPr>
            <a:xfrm>
              <a:off x="6141" y="644826"/>
              <a:ext cx="9086241" cy="672117"/>
              <a:chOff x="253791" y="195829"/>
              <a:chExt cx="8615916" cy="67211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9B1EB05-5223-FF6D-7C40-DC93452A0D86}"/>
                  </a:ext>
                </a:extLst>
              </p:cNvPr>
              <p:cNvCxnSpPr/>
              <p:nvPr/>
            </p:nvCxnSpPr>
            <p:spPr>
              <a:xfrm>
                <a:off x="869891" y="465097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3AE58DB-A2F0-0975-3CD0-4A97402CA76D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40E2625-805D-8592-82F9-E6ABD4CBE3A3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0192746-8ED0-7552-3DBF-6E1EB53E8347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0</a:t>
                  </a:r>
                  <a:endParaRPr lang="ko-KR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8D52D7-B6CB-6784-250D-391B9B4E8B15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910827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Team HOT6</a:t>
                </a:r>
                <a:endParaRPr lang="ko-KR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F9D84E-C79A-1657-C513-85DCE585186A}"/>
                  </a:ext>
                </a:extLst>
              </p:cNvPr>
              <p:cNvSpPr txBox="1"/>
              <p:nvPr/>
            </p:nvSpPr>
            <p:spPr>
              <a:xfrm>
                <a:off x="967862" y="498614"/>
                <a:ext cx="93006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팀 소개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A67768-3681-B85E-4644-CB090D2FF458}"/>
                </a:ext>
              </a:extLst>
            </p:cNvPr>
            <p:cNvGrpSpPr/>
            <p:nvPr/>
          </p:nvGrpSpPr>
          <p:grpSpPr>
            <a:xfrm>
              <a:off x="4153" y="3856"/>
              <a:ext cx="9131994" cy="6777944"/>
              <a:chOff x="4153" y="3856"/>
              <a:chExt cx="9131994" cy="677794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BFB380E-0243-1949-2B3B-2BB94D0B8900}"/>
                  </a:ext>
                </a:extLst>
              </p:cNvPr>
              <p:cNvSpPr/>
              <p:nvPr/>
            </p:nvSpPr>
            <p:spPr>
              <a:xfrm>
                <a:off x="6337300" y="6553200"/>
                <a:ext cx="27432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49" name="그림 48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10565215-4A83-E27B-A67C-4767798CA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2D52DDE3-8F12-0805-2489-592960A76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CBAA36-8A92-9E8D-2544-B8B04E1B17E9}"/>
                </a:ext>
              </a:extLst>
            </p:cNvPr>
            <p:cNvGrpSpPr/>
            <p:nvPr/>
          </p:nvGrpSpPr>
          <p:grpSpPr>
            <a:xfrm>
              <a:off x="-1388" y="1247086"/>
              <a:ext cx="9292705" cy="5623901"/>
              <a:chOff x="-1388" y="1062029"/>
              <a:chExt cx="9292705" cy="562390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29309A7-C935-6FC2-51D2-7D037145B978}"/>
                  </a:ext>
                </a:extLst>
              </p:cNvPr>
              <p:cNvGrpSpPr/>
              <p:nvPr/>
            </p:nvGrpSpPr>
            <p:grpSpPr>
              <a:xfrm>
                <a:off x="6035137" y="5101266"/>
                <a:ext cx="1883071" cy="1584664"/>
                <a:chOff x="6922763" y="1767183"/>
                <a:chExt cx="1871159" cy="1584664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1C6796C-735B-5971-F773-27EAA1A832FD}"/>
                    </a:ext>
                  </a:extLst>
                </p:cNvPr>
                <p:cNvSpPr txBox="1"/>
                <p:nvPr/>
              </p:nvSpPr>
              <p:spPr>
                <a:xfrm>
                  <a:off x="6922764" y="1767183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ko-KR" altLang="en-US" b="1">
                      <a:solidFill>
                        <a:schemeClr val="accent5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이진영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4050F85-9C8A-0BBF-92BE-A3A11C325171}"/>
                    </a:ext>
                  </a:extLst>
                </p:cNvPr>
                <p:cNvSpPr txBox="1"/>
                <p:nvPr/>
              </p:nvSpPr>
              <p:spPr>
                <a:xfrm>
                  <a:off x="6922763" y="2120741"/>
                  <a:ext cx="1871159" cy="123110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4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Member</a:t>
                  </a:r>
                  <a:endParaRPr lang="ko-KR" sz="1400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탐지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모델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 </a:t>
                  </a:r>
                </a:p>
                <a:p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 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Malgun Gothic"/>
                      <a:cs typeface="+mn-lt"/>
                    </a:rPr>
                    <a:t>서버</a:t>
                  </a:r>
                  <a:r>
                    <a:rPr lang="en-US" alt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Malgun Gothic"/>
                      <a:cs typeface="+mn-lt"/>
                    </a:rPr>
                    <a:t> 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시스템 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ko-KR" sz="1200" b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알고리즘 제작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알람 기능 구현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시스템 구축</a:t>
                  </a:r>
                  <a:endPara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4D4AFAB-4558-89C4-ABF7-16609A87B416}"/>
                  </a:ext>
                </a:extLst>
              </p:cNvPr>
              <p:cNvGrpSpPr/>
              <p:nvPr/>
            </p:nvGrpSpPr>
            <p:grpSpPr>
              <a:xfrm>
                <a:off x="6752812" y="1365048"/>
                <a:ext cx="2069333" cy="1606436"/>
                <a:chOff x="6899075" y="1712755"/>
                <a:chExt cx="2056243" cy="1606436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6899075" y="1712755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ko-KR" altLang="en-US" b="1" err="1">
                      <a:solidFill>
                        <a:schemeClr val="accent5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노인재</a:t>
                  </a:r>
                  <a:endParaRPr lang="ko-KR" altLang="en-US" b="1">
                    <a:solidFill>
                      <a:schemeClr val="accent5">
                        <a:lumMod val="75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909956" y="2088085"/>
                  <a:ext cx="2045362" cy="123110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4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Member</a:t>
                  </a:r>
                  <a:endParaRPr lang="ko-KR" sz="1400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서버 시스템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웹 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클러스터 시스템 구축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데이터베이스 구축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Django 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기반 웹 </a:t>
                  </a:r>
                  <a:r>
                    <a:rPr 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Malgun Gothic"/>
                      <a:cs typeface="+mn-lt"/>
                    </a:rPr>
                    <a:t> 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4B0389E-C21F-CC5A-677C-9E0B7DE904BB}"/>
                  </a:ext>
                </a:extLst>
              </p:cNvPr>
              <p:cNvGrpSpPr/>
              <p:nvPr/>
            </p:nvGrpSpPr>
            <p:grpSpPr>
              <a:xfrm>
                <a:off x="7199130" y="3249420"/>
                <a:ext cx="2092187" cy="1760325"/>
                <a:chOff x="6863871" y="1712755"/>
                <a:chExt cx="2078952" cy="176032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659F85B-2697-45C9-8D8B-E5852EDF085E}"/>
                    </a:ext>
                  </a:extLst>
                </p:cNvPr>
                <p:cNvSpPr txBox="1"/>
                <p:nvPr/>
              </p:nvSpPr>
              <p:spPr>
                <a:xfrm>
                  <a:off x="6863871" y="1712755"/>
                  <a:ext cx="1003359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b="1" err="1">
                      <a:solidFill>
                        <a:srgbClr val="1034A6"/>
                      </a:solidFill>
                      <a:ea typeface="맑은 고딕"/>
                      <a:cs typeface="Calibri"/>
                    </a:rPr>
                    <a:t>이규동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B64A3FB-5C9A-3BE1-1D5B-62CCD1759D38}"/>
                    </a:ext>
                  </a:extLst>
                </p:cNvPr>
                <p:cNvSpPr txBox="1"/>
                <p:nvPr/>
              </p:nvSpPr>
              <p:spPr>
                <a:xfrm>
                  <a:off x="6863871" y="2088085"/>
                  <a:ext cx="2078952" cy="138499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4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Member</a:t>
                  </a:r>
                  <a:endParaRPr lang="ko-KR" sz="1400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서버 시스템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alt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웹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서버 및 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</a:t>
                  </a:r>
                  <a:r>
                    <a:rPr lang="en-US" alt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Django 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서버 및 웹 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Calibri"/>
                      <a:ea typeface="Malgun Gothic"/>
                      <a:cs typeface="+mn-lt"/>
                    </a:rPr>
                    <a:t> 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데이터베이스 구축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클러스터 시스템 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구축</a:t>
                  </a:r>
                  <a:endParaRPr lang="ko-KR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endParaRPr lang="en-US" altLang="ko-KR" sz="1000" b="1">
                    <a:solidFill>
                      <a:schemeClr val="accent5">
                        <a:lumMod val="7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7D47D74-9539-D141-DA83-55C80D004D35}"/>
                  </a:ext>
                </a:extLst>
              </p:cNvPr>
              <p:cNvGrpSpPr/>
              <p:nvPr/>
            </p:nvGrpSpPr>
            <p:grpSpPr>
              <a:xfrm>
                <a:off x="302473" y="4496887"/>
                <a:ext cx="2615117" cy="1602808"/>
                <a:chOff x="6987661" y="1792583"/>
                <a:chExt cx="2598574" cy="1602808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1ABFD6C-FBE9-8A55-B958-95AB40D5C3BD}"/>
                    </a:ext>
                  </a:extLst>
                </p:cNvPr>
                <p:cNvSpPr txBox="1"/>
                <p:nvPr/>
              </p:nvSpPr>
              <p:spPr>
                <a:xfrm>
                  <a:off x="6997787" y="1792583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ko-KR" altLang="en-US" b="1">
                      <a:solidFill>
                        <a:srgbClr val="1034A6"/>
                      </a:solidFill>
                      <a:ea typeface="맑은 고딕"/>
                      <a:cs typeface="Calibri"/>
                    </a:rPr>
                    <a:t>김동민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78C1410-F2C6-A2BA-D468-C8CCAE0B6F5D}"/>
                    </a:ext>
                  </a:extLst>
                </p:cNvPr>
                <p:cNvSpPr txBox="1"/>
                <p:nvPr/>
              </p:nvSpPr>
              <p:spPr>
                <a:xfrm>
                  <a:off x="6987661" y="2164285"/>
                  <a:ext cx="2598574" cy="123110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4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Member</a:t>
                  </a:r>
                  <a:endParaRPr lang="ko-KR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  <a:p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탐지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모델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웹 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알고리즘 제작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Django 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기반 웹 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자료조사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_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업계동향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,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도메인 지식</a:t>
                  </a:r>
                  <a:endPara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8323A1D-B392-912B-1C02-908B215C5DC9}"/>
                  </a:ext>
                </a:extLst>
              </p:cNvPr>
              <p:cNvGrpSpPr/>
              <p:nvPr/>
            </p:nvGrpSpPr>
            <p:grpSpPr>
              <a:xfrm>
                <a:off x="-1388" y="2757240"/>
                <a:ext cx="2018537" cy="1572569"/>
                <a:chOff x="6957513" y="1153955"/>
                <a:chExt cx="2005768" cy="1572569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F0EEA4E-43BD-75B3-867C-9B815A68440D}"/>
                    </a:ext>
                  </a:extLst>
                </p:cNvPr>
                <p:cNvSpPr txBox="1"/>
                <p:nvPr/>
              </p:nvSpPr>
              <p:spPr>
                <a:xfrm>
                  <a:off x="6965923" y="1153955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ko-KR" altLang="en-US" b="1" err="1">
                      <a:solidFill>
                        <a:schemeClr val="accent5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최성경</a:t>
                  </a:r>
                  <a:endParaRPr lang="ko-KR" altLang="en-US" b="1">
                    <a:solidFill>
                      <a:schemeClr val="accent5">
                        <a:lumMod val="75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ACA81DA-FA34-7C4E-5CA1-A770BA7185E6}"/>
                    </a:ext>
                  </a:extLst>
                </p:cNvPr>
                <p:cNvSpPr txBox="1"/>
                <p:nvPr/>
              </p:nvSpPr>
              <p:spPr>
                <a:xfrm>
                  <a:off x="6957513" y="1495418"/>
                  <a:ext cx="2005768" cy="123110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4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Member</a:t>
                  </a:r>
                  <a:endParaRPr lang="ko-KR" altLang="en-US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  <a:cs typeface="Calibri"/>
                  </a:endParaRPr>
                </a:p>
                <a:p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탐지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모델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en-US" altLang="ko-KR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웹 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 </a:t>
                  </a:r>
                  <a:r>
                    <a:rPr lang="ko-KR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en-US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이상행동 알고리즘 제작</a:t>
                  </a:r>
                  <a:endParaRPr lang="en-US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Django 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기반 웹 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UI 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제작</a:t>
                  </a:r>
                  <a:endParaRPr lang="en-US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보고서 작성 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제출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, R</a:t>
                  </a:r>
                  <a:r>
                    <a:rPr 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R</a:t>
                  </a:r>
                  <a:endParaRPr lang="ko-KR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809D50B-9BA3-3F76-11B9-93B0A72A712C}"/>
                  </a:ext>
                </a:extLst>
              </p:cNvPr>
              <p:cNvGrpSpPr/>
              <p:nvPr/>
            </p:nvGrpSpPr>
            <p:grpSpPr>
              <a:xfrm>
                <a:off x="1124344" y="1062029"/>
                <a:ext cx="1971803" cy="1628747"/>
                <a:chOff x="7762878" y="1588651"/>
                <a:chExt cx="1570532" cy="16287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CB24E2F-01C1-11EF-B91F-E69B88841CE3}"/>
                    </a:ext>
                  </a:extLst>
                </p:cNvPr>
                <p:cNvSpPr txBox="1"/>
                <p:nvPr/>
              </p:nvSpPr>
              <p:spPr>
                <a:xfrm>
                  <a:off x="7762878" y="1588651"/>
                  <a:ext cx="951343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b="1" err="1">
                      <a:solidFill>
                        <a:srgbClr val="1034A6"/>
                      </a:solidFill>
                      <a:ea typeface="맑은 고딕"/>
                      <a:cs typeface="Calibri"/>
                    </a:rPr>
                    <a:t>서근하</a:t>
                  </a:r>
                  <a:endParaRPr lang="ko-KR" altLang="en-US" b="1">
                    <a:solidFill>
                      <a:srgbClr val="1034A6"/>
                    </a:solidFill>
                    <a:ea typeface="맑은 고딕"/>
                    <a:cs typeface="Calibri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EDC6F74-D3DD-30A7-C671-3CF605B5F0D5}"/>
                    </a:ext>
                  </a:extLst>
                </p:cNvPr>
                <p:cNvSpPr txBox="1"/>
                <p:nvPr/>
              </p:nvSpPr>
              <p:spPr>
                <a:xfrm>
                  <a:off x="7764536" y="1955514"/>
                  <a:ext cx="1568874" cy="12618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sz="1600" b="1">
                      <a:solidFill>
                        <a:schemeClr val="accent1">
                          <a:lumMod val="7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Team Leader</a:t>
                  </a:r>
                  <a:endParaRPr lang="ko-KR" altLang="en-US" sz="1600" b="1">
                    <a:solidFill>
                      <a:schemeClr val="accent1">
                        <a:lumMod val="7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모델 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&amp;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 시스템 제작</a:t>
                  </a:r>
                  <a:r>
                    <a:rPr 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 </a:t>
                  </a:r>
                  <a:r>
                    <a:rPr lang="ko-KR" altLang="en-US" sz="1200" b="1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총괄</a:t>
                  </a:r>
                  <a:endParaRPr lang="en-US" sz="1200" b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System Architecture 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구상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프로젝트 운영 총괄</a:t>
                  </a:r>
                  <a:endParaRPr lang="en-US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모델</a:t>
                  </a:r>
                  <a:r>
                    <a:rPr lang="en-US" alt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+mn-lt"/>
                      <a:cs typeface="+mn-lt"/>
                    </a:rPr>
                    <a:t> &amp; </a:t>
                  </a:r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시스템 제작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 </a:t>
                  </a:r>
                  <a:endParaRPr lang="ko-KR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  <a:p>
                  <a:r>
                    <a:rPr lang="ko-KR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통합 성능 </a:t>
                  </a:r>
                  <a:r>
                    <a:rPr lang="ko-KR" altLang="en-US" sz="1200">
                      <a:solidFill>
                        <a:schemeClr val="bg2">
                          <a:lumMod val="25000"/>
                        </a:schemeClr>
                      </a:solidFill>
                      <a:latin typeface="Malgun Gothic"/>
                      <a:ea typeface="Malgun Gothic"/>
                      <a:cs typeface="+mn-lt"/>
                    </a:rPr>
                    <a:t>테스트</a:t>
                  </a:r>
                  <a:endParaRPr lang="ko-KR" sz="120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0F8013E-0ECC-D7F2-9812-255A9CBC43EA}"/>
                  </a:ext>
                </a:extLst>
              </p:cNvPr>
              <p:cNvGrpSpPr/>
              <p:nvPr/>
            </p:nvGrpSpPr>
            <p:grpSpPr>
              <a:xfrm>
                <a:off x="1713411" y="1172802"/>
                <a:ext cx="5580019" cy="5392860"/>
                <a:chOff x="-5634446" y="857116"/>
                <a:chExt cx="5580019" cy="539286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2A0CA9CD-47AA-2C58-1C80-C67D27F75D00}"/>
                    </a:ext>
                  </a:extLst>
                </p:cNvPr>
                <p:cNvGrpSpPr/>
                <p:nvPr/>
              </p:nvGrpSpPr>
              <p:grpSpPr>
                <a:xfrm>
                  <a:off x="-5049870" y="3948429"/>
                  <a:ext cx="1975438" cy="2006558"/>
                  <a:chOff x="2395958" y="4340314"/>
                  <a:chExt cx="1975438" cy="2006558"/>
                </a:xfrm>
              </p:grpSpPr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B308DBF5-3575-1DBE-48E7-0FD813C5CE72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2461443" y="4404417"/>
                    <a:ext cx="1819535" cy="1867857"/>
                  </a:xfrm>
                  <a:prstGeom prst="ellipse">
                    <a:avLst/>
                  </a:prstGeom>
                  <a:solidFill>
                    <a:srgbClr val="1034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104" name="그림 103" descr="텍스트, 사람, 실내이(가) 표시된 사진&#10;&#10;자동 생성된 설명">
                    <a:extLst>
                      <a:ext uri="{FF2B5EF4-FFF2-40B4-BE49-F238E27FC236}">
                        <a16:creationId xmlns:a16="http://schemas.microsoft.com/office/drawing/2014/main" id="{3060F45E-4011-3880-D19F-0E2B56F47C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95958" y="4340314"/>
                    <a:ext cx="1975438" cy="2006558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155B09D3-9C31-7E42-502C-67E96A6C664E}"/>
                    </a:ext>
                  </a:extLst>
                </p:cNvPr>
                <p:cNvGrpSpPr/>
                <p:nvPr/>
              </p:nvGrpSpPr>
              <p:grpSpPr>
                <a:xfrm>
                  <a:off x="-1992085" y="2895382"/>
                  <a:ext cx="1937658" cy="1916326"/>
                  <a:chOff x="5334001" y="2982467"/>
                  <a:chExt cx="1937658" cy="1916326"/>
                </a:xfrm>
              </p:grpSpPr>
              <p:sp>
                <p:nvSpPr>
                  <p:cNvPr id="99" name="타원 98">
                    <a:extLst>
                      <a:ext uri="{FF2B5EF4-FFF2-40B4-BE49-F238E27FC236}">
                        <a16:creationId xmlns:a16="http://schemas.microsoft.com/office/drawing/2014/main" id="{9DCDD274-6CB5-5448-4819-A8A362CF64E1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5388420" y="3001636"/>
                    <a:ext cx="1819535" cy="1867857"/>
                  </a:xfrm>
                  <a:prstGeom prst="ellipse">
                    <a:avLst/>
                  </a:prstGeom>
                  <a:solidFill>
                    <a:srgbClr val="1034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100" name="그림 2" descr="텍스트, 사람, 노트북, 남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5AEBC2D3-0918-54F4-DAD3-0C76361E7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34001" y="2982467"/>
                    <a:ext cx="1937658" cy="1916326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868CC1FA-34BC-0F1B-64C2-B380B710296F}"/>
                    </a:ext>
                  </a:extLst>
                </p:cNvPr>
                <p:cNvGrpSpPr/>
                <p:nvPr/>
              </p:nvGrpSpPr>
              <p:grpSpPr>
                <a:xfrm>
                  <a:off x="-3222173" y="4309165"/>
                  <a:ext cx="1959428" cy="1940811"/>
                  <a:chOff x="-2743201" y="3427422"/>
                  <a:chExt cx="1959428" cy="1940811"/>
                </a:xfrm>
              </p:grpSpPr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4D3A2737-168F-ADB5-CD22-F036CFA46CD7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-2671817" y="3481959"/>
                    <a:ext cx="1819535" cy="1867857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98" name="그림 6" descr="텍스트, 벽, 사람, 남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B6103EE9-BF82-8497-4FA4-3E3D0DAB2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-2743201" y="3427422"/>
                    <a:ext cx="1959428" cy="1940811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3209972-ABB9-34E4-0F79-D14E6EEA17AC}"/>
                    </a:ext>
                  </a:extLst>
                </p:cNvPr>
                <p:cNvGrpSpPr/>
                <p:nvPr/>
              </p:nvGrpSpPr>
              <p:grpSpPr>
                <a:xfrm>
                  <a:off x="-5634446" y="2227248"/>
                  <a:ext cx="1913399" cy="1937548"/>
                  <a:chOff x="-5688874" y="2325219"/>
                  <a:chExt cx="1913399" cy="1937548"/>
                </a:xfrm>
              </p:grpSpPr>
              <p:sp>
                <p:nvSpPr>
                  <p:cNvPr id="95" name="타원 94">
                    <a:extLst>
                      <a:ext uri="{FF2B5EF4-FFF2-40B4-BE49-F238E27FC236}">
                        <a16:creationId xmlns:a16="http://schemas.microsoft.com/office/drawing/2014/main" id="{09C2B014-8CF7-419E-DE67-27395966162F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-5636555" y="2343683"/>
                    <a:ext cx="1819535" cy="1867857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13" name="그림 13" descr="사람, 여자, 실내, 숙녀이(가) 표시된 사진&#10;&#10;자동 생성된 설명">
                    <a:extLst>
                      <a:ext uri="{FF2B5EF4-FFF2-40B4-BE49-F238E27FC236}">
                        <a16:creationId xmlns:a16="http://schemas.microsoft.com/office/drawing/2014/main" id="{FD6E3021-A560-9C60-31A5-A8B92D43FB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6733" t="7407" r="5976" b="5297"/>
                  <a:stretch/>
                </p:blipFill>
                <p:spPr>
                  <a:xfrm>
                    <a:off x="-5688874" y="2325219"/>
                    <a:ext cx="1913399" cy="1937548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7C0372-11D1-C0EA-23F2-177E9833FDD9}"/>
                    </a:ext>
                  </a:extLst>
                </p:cNvPr>
                <p:cNvGrpSpPr/>
                <p:nvPr/>
              </p:nvGrpSpPr>
              <p:grpSpPr>
                <a:xfrm>
                  <a:off x="-4365170" y="857116"/>
                  <a:ext cx="1992085" cy="1910710"/>
                  <a:chOff x="-4365170" y="857116"/>
                  <a:chExt cx="1992085" cy="1910710"/>
                </a:xfrm>
              </p:grpSpPr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08E06047-3192-F077-6F77-40B29A7AF67B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-4281146" y="882161"/>
                    <a:ext cx="1819535" cy="1867857"/>
                  </a:xfrm>
                  <a:prstGeom prst="ellipse">
                    <a:avLst/>
                  </a:prstGeom>
                  <a:solidFill>
                    <a:srgbClr val="1034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16" name="그림 16" descr="사람, 앉아있는, 실외, 레스토랑이(가) 표시된 사진&#10;&#10;자동 생성된 설명">
                    <a:extLst>
                      <a:ext uri="{FF2B5EF4-FFF2-40B4-BE49-F238E27FC236}">
                        <a16:creationId xmlns:a16="http://schemas.microsoft.com/office/drawing/2014/main" id="{857C7F73-CA05-5CCB-91D5-04561CA3B2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-4365170" y="857116"/>
                    <a:ext cx="1992085" cy="1910710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1D6AA0E5-6865-5F72-BD0C-CC2AE0CFC112}"/>
                    </a:ext>
                  </a:extLst>
                </p:cNvPr>
                <p:cNvGrpSpPr/>
                <p:nvPr/>
              </p:nvGrpSpPr>
              <p:grpSpPr>
                <a:xfrm>
                  <a:off x="-2471057" y="1091981"/>
                  <a:ext cx="1883229" cy="1909068"/>
                  <a:chOff x="-2471057" y="1091981"/>
                  <a:chExt cx="1883229" cy="1909068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7D02B8FA-CEA7-86DB-BE41-87A7DFED91BA}"/>
                      </a:ext>
                    </a:extLst>
                  </p:cNvPr>
                  <p:cNvSpPr/>
                  <p:nvPr/>
                </p:nvSpPr>
                <p:spPr>
                  <a:xfrm rot="2280000">
                    <a:off x="-2431446" y="1121323"/>
                    <a:ext cx="1819535" cy="1867857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350"/>
                  </a:p>
                </p:txBody>
              </p:sp>
              <p:pic>
                <p:nvPicPr>
                  <p:cNvPr id="18" name="그림 18" descr="텍스트, 사람, 노트북, 컴퓨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C13F1A-A4D6-2625-D85C-48C9C02EA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-2471057" y="1091981"/>
                    <a:ext cx="1883229" cy="1909068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97DDEF-CB83-F883-6C5F-9BE1B03D56F2}"/>
                </a:ext>
              </a:extLst>
            </p:cNvPr>
            <p:cNvSpPr txBox="1"/>
            <p:nvPr/>
          </p:nvSpPr>
          <p:spPr>
            <a:xfrm>
              <a:off x="3624" y="6586473"/>
              <a:ext cx="3310345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D32743-322D-3684-211E-A8436794F8DC}"/>
                </a:ext>
              </a:extLst>
            </p:cNvPr>
            <p:cNvSpPr txBox="1"/>
            <p:nvPr/>
          </p:nvSpPr>
          <p:spPr>
            <a:xfrm>
              <a:off x="3205929" y="6555358"/>
              <a:ext cx="42926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04</a:t>
              </a:r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64392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9F36D5-37D9-C7F9-CD08-BF209BD20205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15698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6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19303"/>
              <a:ext cx="87382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후기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9033" y="3096395"/>
              <a:ext cx="1470274" cy="30591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+mn-lt"/>
                </a:rPr>
                <a:t>프로젝트를 마치며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8A1995-2911-15C4-BA45-E47AE56484C2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19" name="그림 18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D8F0170F-08B5-047B-B3C3-888AA9424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8A294A6-4243-9028-95E4-588375D32B86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602AEB3-BFC5-C504-E6C4-B132349EE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3D930A-2299-7B2C-5FBA-E26FE437088E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40</a:t>
                </a:r>
                <a:endParaRPr lang="ko-KR" dirty="0"/>
              </a:p>
            </p:txBody>
          </p:sp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B5E8904A-7F9A-CF16-7F1E-1F91B5C3517D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75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8C26C7-ED61-51AC-3B6F-489C65E0CDF8}"/>
              </a:ext>
            </a:extLst>
          </p:cNvPr>
          <p:cNvGrpSpPr/>
          <p:nvPr/>
        </p:nvGrpSpPr>
        <p:grpSpPr>
          <a:xfrm>
            <a:off x="2221" y="3856"/>
            <a:ext cx="9145996" cy="6863966"/>
            <a:chOff x="2221" y="3856"/>
            <a:chExt cx="9145996" cy="686396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D64E86-D63A-117E-890B-A61A52AFA5B0}"/>
                </a:ext>
              </a:extLst>
            </p:cNvPr>
            <p:cNvGrpSpPr/>
            <p:nvPr/>
          </p:nvGrpSpPr>
          <p:grpSpPr>
            <a:xfrm>
              <a:off x="254000" y="1479274"/>
              <a:ext cx="8793856" cy="5388548"/>
              <a:chOff x="254000" y="1110974"/>
              <a:chExt cx="8793856" cy="538854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AEC85D-88BF-60D3-2FC7-DA02D530C96D}"/>
                  </a:ext>
                </a:extLst>
              </p:cNvPr>
              <p:cNvSpPr txBox="1"/>
              <p:nvPr/>
            </p:nvSpPr>
            <p:spPr>
              <a:xfrm>
                <a:off x="254000" y="1110974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</a:rPr>
                  <a:t>1) 아쉬운 점</a:t>
                </a:r>
                <a:endParaRPr lang="ko-KR" b="1">
                  <a:solidFill>
                    <a:schemeClr val="bg2">
                      <a:lumMod val="25000"/>
                    </a:schemeClr>
                  </a:solidFill>
                  <a:cs typeface="Calibri" panose="020F0502020204030204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4C17DF-D2D5-817D-D53F-4E4525C51B9D}"/>
                  </a:ext>
                </a:extLst>
              </p:cNvPr>
              <p:cNvSpPr txBox="1"/>
              <p:nvPr/>
            </p:nvSpPr>
            <p:spPr>
              <a:xfrm>
                <a:off x="254000" y="3735641"/>
                <a:ext cx="274320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</a:rPr>
                  <a:t>2) 좋았던 점</a:t>
                </a:r>
                <a:endParaRPr lang="ko-KR" b="1">
                  <a:solidFill>
                    <a:schemeClr val="bg2">
                      <a:lumMod val="25000"/>
                    </a:schemeClr>
                  </a:solidFill>
                  <a:cs typeface="Calibri" panose="020F0502020204030204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8D2A827-23A3-2A6B-2B7F-82B758080CAE}"/>
                  </a:ext>
                </a:extLst>
              </p:cNvPr>
              <p:cNvGrpSpPr/>
              <p:nvPr/>
            </p:nvGrpSpPr>
            <p:grpSpPr>
              <a:xfrm>
                <a:off x="2065231" y="1163320"/>
                <a:ext cx="6982625" cy="2269642"/>
                <a:chOff x="2065231" y="1475740"/>
                <a:chExt cx="6982625" cy="2269642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4F5258F2-1EBA-FF14-D1D2-85982DF9A174}"/>
                    </a:ext>
                  </a:extLst>
                </p:cNvPr>
                <p:cNvGrpSpPr/>
                <p:nvPr/>
              </p:nvGrpSpPr>
              <p:grpSpPr>
                <a:xfrm>
                  <a:off x="2065231" y="1475740"/>
                  <a:ext cx="1524801" cy="2054198"/>
                  <a:chOff x="990811" y="1414780"/>
                  <a:chExt cx="1524801" cy="2054198"/>
                </a:xfrm>
              </p:grpSpPr>
              <p:sp>
                <p:nvSpPr>
                  <p:cNvPr id="5" name="사각형: 둥근 모서리 4">
                    <a:extLst>
                      <a:ext uri="{FF2B5EF4-FFF2-40B4-BE49-F238E27FC236}">
                        <a16:creationId xmlns:a16="http://schemas.microsoft.com/office/drawing/2014/main" id="{B0135884-08CD-02D4-770D-2FC429DE9EC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2700" y="1414780"/>
                    <a:ext cx="914400" cy="914400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E14A211-17D7-12B3-2A85-72ADC7C66338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11" y="2514871"/>
                    <a:ext cx="1524801" cy="95410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altLang="en-US" sz="1400" dirty="0">
                        <a:ea typeface="맑은 고딕"/>
                      </a:rPr>
                      <a:t>1. </a:t>
                    </a:r>
                    <a:r>
                      <a:rPr lang="ko-KR" altLang="en-US" sz="1400" b="1" dirty="0">
                        <a:ea typeface="맑은 고딕"/>
                      </a:rPr>
                      <a:t>처음</a:t>
                    </a:r>
                    <a:r>
                      <a:rPr lang="ko-KR" altLang="en-US" sz="1400" dirty="0">
                        <a:ea typeface="맑은 고딕"/>
                      </a:rPr>
                      <a:t> 접한 </a:t>
                    </a:r>
                    <a:endParaRPr lang="ko-KR"/>
                  </a:p>
                  <a:p>
                    <a:r>
                      <a:rPr lang="ko-KR" altLang="en-US" sz="1400" dirty="0">
                        <a:ea typeface="맑은 고딕"/>
                      </a:rPr>
                      <a:t>    </a:t>
                    </a:r>
                    <a:r>
                      <a:rPr lang="ko-KR" altLang="en-US" sz="1400" b="1" dirty="0">
                        <a:ea typeface="맑은 고딕"/>
                      </a:rPr>
                      <a:t>영상</a:t>
                    </a:r>
                    <a:r>
                      <a:rPr lang="ko-KR" altLang="en-US" sz="1400" dirty="0">
                        <a:ea typeface="맑은 고딕"/>
                      </a:rPr>
                      <a:t> 데이터</a:t>
                    </a:r>
                    <a:endParaRPr lang="ko-KR" dirty="0"/>
                  </a:p>
                  <a:p>
                    <a:endParaRPr lang="ko-KR" altLang="en-US" sz="1400">
                      <a:ea typeface="맑은 고딕"/>
                      <a:cs typeface="Calibri"/>
                    </a:endParaRPr>
                  </a:p>
                  <a:p>
                    <a:r>
                      <a:rPr lang="ko-KR" altLang="en-US" sz="1400" dirty="0">
                        <a:ea typeface="맑은 고딕"/>
                        <a:cs typeface="Calibri"/>
                      </a:rPr>
                      <a:t>2. 반복 수정 작업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659B183-DF96-8281-28D3-DF967BB11571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731" y="1547913"/>
                    <a:ext cx="652364" cy="64633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착수단계</a:t>
                    </a:r>
                    <a:endParaRPr lang="ko-KR" dirty="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E70A261D-2C86-A4A3-3CCD-7FEC75C43158}"/>
                    </a:ext>
                  </a:extLst>
                </p:cNvPr>
                <p:cNvGrpSpPr/>
                <p:nvPr/>
              </p:nvGrpSpPr>
              <p:grpSpPr>
                <a:xfrm>
                  <a:off x="4561324" y="1475740"/>
                  <a:ext cx="1524801" cy="2269642"/>
                  <a:chOff x="2743410" y="1079500"/>
                  <a:chExt cx="1524801" cy="2269642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D8B9A46D-CA1F-811C-7547-9D6630C03AB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035299" y="1079500"/>
                    <a:ext cx="914400" cy="914400"/>
                  </a:xfrm>
                  <a:prstGeom prst="round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7F1E0A4-F274-E591-64B9-F4EA3BAAFA1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3410" y="2179591"/>
                    <a:ext cx="1524801" cy="116955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1400" dirty="0">
                        <a:ea typeface="맑은 고딕"/>
                      </a:rPr>
                      <a:t>1. </a:t>
                    </a:r>
                    <a:r>
                      <a:rPr lang="ko-KR" sz="1400" b="1" dirty="0">
                        <a:ea typeface="맑은 고딕"/>
                      </a:rPr>
                      <a:t>설치 중</a:t>
                    </a:r>
                    <a:r>
                      <a:rPr lang="ko-KR" sz="1400" dirty="0">
                        <a:ea typeface="맑은 고딕"/>
                      </a:rPr>
                      <a:t> </a:t>
                    </a:r>
                    <a:endParaRPr lang="en-US" alt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</a:rPr>
                      <a:t>     알 수 없는 </a:t>
                    </a:r>
                    <a:endParaRPr lang="en-US" altLang="ko-KR" sz="1400" dirty="0">
                      <a:ea typeface="Calibri" panose="020F0502020204030204"/>
                    </a:endParaRPr>
                  </a:p>
                  <a:p>
                    <a:r>
                      <a:rPr lang="ko-KR" altLang="en-US" sz="1400" dirty="0">
                        <a:ea typeface="맑은 고딕"/>
                      </a:rPr>
                      <a:t>     </a:t>
                    </a:r>
                    <a:r>
                      <a:rPr lang="ko-KR" sz="1400" dirty="0">
                        <a:ea typeface="맑은 고딕"/>
                      </a:rPr>
                      <a:t>오류 발생</a:t>
                    </a:r>
                    <a:endParaRPr lang="en-US" altLang="ko-KR" sz="1400" dirty="0">
                      <a:ea typeface="+mn-lt"/>
                      <a:cs typeface="+mn-lt"/>
                    </a:endParaRPr>
                  </a:p>
                  <a:p>
                    <a:endParaRPr lang="ko-KR" altLang="en-US" sz="1400">
                      <a:ea typeface="맑은 고딕"/>
                      <a:cs typeface="Calibri"/>
                    </a:endParaRPr>
                  </a:p>
                  <a:p>
                    <a:r>
                      <a:rPr lang="ko-KR" altLang="en-US" sz="1400" dirty="0">
                        <a:ea typeface="맑은 고딕"/>
                        <a:cs typeface="Calibri"/>
                      </a:rPr>
                      <a:t>2. 반복 수정 작업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1298BDD-E82F-7742-0ED8-6365F9F22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887377" y="1333340"/>
                    <a:ext cx="1245373" cy="40011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ko-KR" altLang="en-US" sz="2000" b="1" err="1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MongoDB</a:t>
                    </a:r>
                    <a:endParaRPr lang="ko-KR" altLang="en-US" sz="2000" b="1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endParaRP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A74B2BC2-E0EA-0921-D104-0EA28D8D69A7}"/>
                    </a:ext>
                  </a:extLst>
                </p:cNvPr>
                <p:cNvGrpSpPr/>
                <p:nvPr/>
              </p:nvGrpSpPr>
              <p:grpSpPr>
                <a:xfrm>
                  <a:off x="7056330" y="1475740"/>
                  <a:ext cx="1991526" cy="2269642"/>
                  <a:chOff x="990811" y="1414780"/>
                  <a:chExt cx="1991526" cy="2269642"/>
                </a:xfrm>
              </p:grpSpPr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AD6769F5-2B95-FAD4-9B83-71B51B9B5B3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2700" y="1414780"/>
                    <a:ext cx="914400" cy="914400"/>
                  </a:xfrm>
                  <a:prstGeom prst="roundRect">
                    <a:avLst/>
                  </a:prstGeom>
                  <a:solidFill>
                    <a:srgbClr val="1034A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62BE090-0E7B-722F-40E1-393AC753C67A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11" y="2514871"/>
                    <a:ext cx="1991526" cy="116955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1400" dirty="0">
                        <a:ea typeface="맑은 고딕"/>
                      </a:rPr>
                      <a:t>1. 다른 서버와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</a:rPr>
                      <a:t>    </a:t>
                    </a:r>
                    <a:r>
                      <a:rPr lang="ko-KR" sz="1400" b="1" dirty="0">
                        <a:ea typeface="맑은 고딕"/>
                      </a:rPr>
                      <a:t> 연동 문제</a:t>
                    </a:r>
                    <a:endParaRPr lang="ko-KR" b="1" dirty="0"/>
                  </a:p>
                  <a:p>
                    <a:endParaRPr lang="ko-KR" altLang="en-US" sz="1400">
                      <a:ea typeface="맑은 고딕"/>
                      <a:cs typeface="Calibri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2. </a:t>
                    </a:r>
                    <a:r>
                      <a:rPr lang="ko-KR" sz="1400" b="1" dirty="0" err="1">
                        <a:ea typeface="맑은 고딕"/>
                        <a:cs typeface="Calibri"/>
                      </a:rPr>
                      <a:t>Kafka</a:t>
                    </a:r>
                    <a:r>
                      <a:rPr lang="ko-KR" sz="1400" b="1" dirty="0">
                        <a:ea typeface="맑은 고딕"/>
                        <a:cs typeface="Calibri"/>
                      </a:rPr>
                      <a:t> </a:t>
                    </a:r>
                    <a:r>
                      <a:rPr lang="ko-KR" sz="1400" b="1" dirty="0" err="1">
                        <a:ea typeface="맑은 고딕"/>
                        <a:cs typeface="Calibri"/>
                      </a:rPr>
                      <a:t>Cluster</a:t>
                    </a:r>
                    <a:r>
                      <a:rPr lang="ko-KR" sz="1400" b="1" dirty="0">
                        <a:ea typeface="맑은 고딕"/>
                        <a:cs typeface="Calibri"/>
                      </a:rPr>
                      <a:t> 구성 시</a:t>
                    </a:r>
                    <a:r>
                      <a:rPr lang="ko-KR" altLang="en-US" sz="1400" dirty="0">
                        <a:ea typeface="맑은 고딕"/>
                        <a:cs typeface="Calibri"/>
                      </a:rPr>
                      <a:t> </a:t>
                    </a:r>
                    <a:endParaRPr lang="ko-KR" altLang="en-US">
                      <a:ea typeface="맑은 고딕" panose="020B0503020000020004" pitchFamily="34" charset="-127"/>
                      <a:cs typeface="Calibri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   </a:t>
                    </a:r>
                    <a:r>
                      <a:rPr lang="ko-KR" altLang="en-US" sz="1400" dirty="0">
                        <a:ea typeface="맑은 고딕"/>
                        <a:cs typeface="Calibri"/>
                      </a:rPr>
                      <a:t> </a:t>
                    </a:r>
                    <a:r>
                      <a:rPr lang="ko-KR" sz="1400" dirty="0">
                        <a:ea typeface="맑은 고딕"/>
                        <a:cs typeface="Calibri"/>
                      </a:rPr>
                      <a:t>시행착오</a:t>
                    </a:r>
                    <a:endParaRPr lang="ko-KR" dirty="0"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AF02CA0-2BF6-470E-327A-356D59C252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91691" y="1707933"/>
                    <a:ext cx="522824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ko-KR" altLang="en-US" b="1" dirty="0">
                        <a:solidFill>
                          <a:schemeClr val="bg1"/>
                        </a:solidFill>
                        <a:ea typeface="맑은 고딕"/>
                        <a:cs typeface="Calibri"/>
                      </a:rPr>
                      <a:t>VM</a:t>
                    </a:r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8226F31-819E-5922-1D25-EEA94F77DBD8}"/>
                  </a:ext>
                </a:extLst>
              </p:cNvPr>
              <p:cNvGrpSpPr/>
              <p:nvPr/>
            </p:nvGrpSpPr>
            <p:grpSpPr>
              <a:xfrm>
                <a:off x="1958550" y="3791373"/>
                <a:ext cx="6824510" cy="2708149"/>
                <a:chOff x="2065231" y="1475740"/>
                <a:chExt cx="6824510" cy="2708149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AFC73807-747E-0804-4847-90FEF773712F}"/>
                    </a:ext>
                  </a:extLst>
                </p:cNvPr>
                <p:cNvGrpSpPr/>
                <p:nvPr/>
              </p:nvGrpSpPr>
              <p:grpSpPr>
                <a:xfrm>
                  <a:off x="2065231" y="1475740"/>
                  <a:ext cx="1669581" cy="2492706"/>
                  <a:chOff x="990811" y="1414780"/>
                  <a:chExt cx="1669581" cy="2492706"/>
                </a:xfrm>
              </p:grpSpPr>
              <p:sp>
                <p:nvSpPr>
                  <p:cNvPr id="72" name="사각형: 둥근 모서리 71">
                    <a:extLst>
                      <a:ext uri="{FF2B5EF4-FFF2-40B4-BE49-F238E27FC236}">
                        <a16:creationId xmlns:a16="http://schemas.microsoft.com/office/drawing/2014/main" id="{BAA19788-9D42-EEF1-FD81-8AFA801C0D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2700" y="1414780"/>
                    <a:ext cx="914400" cy="914400"/>
                  </a:xfrm>
                  <a:prstGeom prst="roundRect">
                    <a:avLst/>
                  </a:prstGeom>
                  <a:solidFill>
                    <a:srgbClr val="1034A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F4C72BB1-5642-F1A8-4A09-B22F6D37928C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11" y="2522491"/>
                    <a:ext cx="1669581" cy="138499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1400" dirty="0">
                        <a:ea typeface="맑은 고딕"/>
                      </a:rPr>
                      <a:t>1. 매일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r>
                      <a:rPr lang="ko-KR" sz="1400" dirty="0">
                        <a:ea typeface="맑은 고딕"/>
                      </a:rPr>
                      <a:t>아침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</a:rPr>
                      <a:t>     정해진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r>
                      <a:rPr lang="ko-KR" sz="1400" dirty="0">
                        <a:ea typeface="맑은 고딕"/>
                      </a:rPr>
                      <a:t>시간에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</a:rPr>
                      <a:t>     스크럼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r>
                      <a:rPr lang="ko-KR" sz="1400" dirty="0">
                        <a:ea typeface="맑은 고딕"/>
                      </a:rPr>
                      <a:t>미팅</a:t>
                    </a:r>
                    <a:endParaRPr lang="ko-KR" dirty="0"/>
                  </a:p>
                  <a:p>
                    <a:endParaRPr lang="ko-KR" altLang="en-US" sz="1400">
                      <a:ea typeface="맑은 고딕"/>
                      <a:cs typeface="Calibri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2. 팀원들</a:t>
                    </a:r>
                    <a:r>
                      <a:rPr lang="en-US" altLang="ko-KR" sz="1400" dirty="0">
                        <a:ea typeface="+mn-lt"/>
                        <a:cs typeface="Calibri"/>
                      </a:rPr>
                      <a:t> </a:t>
                    </a:r>
                    <a:r>
                      <a:rPr lang="ko-KR" sz="1400" dirty="0">
                        <a:ea typeface="맑은 고딕"/>
                        <a:cs typeface="Calibri"/>
                      </a:rPr>
                      <a:t>간의</a:t>
                    </a:r>
                    <a:r>
                      <a:rPr lang="en-US" altLang="ko-KR" sz="1400" dirty="0">
                        <a:ea typeface="+mn-lt"/>
                        <a:cs typeface="Calibri"/>
                      </a:rPr>
                      <a:t> </a:t>
                    </a:r>
                    <a:endParaRPr lang="en-US" alt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b="1" dirty="0">
                        <a:ea typeface="맑은 고딕"/>
                        <a:cs typeface="Calibri"/>
                      </a:rPr>
                      <a:t>     </a:t>
                    </a:r>
                    <a:r>
                      <a:rPr lang="ko-KR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충분한</a:t>
                    </a:r>
                    <a:r>
                      <a:rPr lang="en-US" altLang="ko-KR" sz="1400" b="1" dirty="0">
                        <a:solidFill>
                          <a:srgbClr val="1034A6"/>
                        </a:solidFill>
                        <a:ea typeface="+mn-lt"/>
                        <a:cs typeface="Calibri"/>
                      </a:rPr>
                      <a:t> </a:t>
                    </a:r>
                    <a:r>
                      <a:rPr lang="ko-KR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의사소통</a:t>
                    </a:r>
                    <a:endParaRPr lang="ko-KR" b="1" dirty="0">
                      <a:solidFill>
                        <a:srgbClr val="1034A6"/>
                      </a:solidFill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CB4ACEB8-6F5E-9183-B95C-E4E7389903DC}"/>
                      </a:ext>
                    </a:extLst>
                  </p:cNvPr>
                  <p:cNvSpPr txBox="1"/>
                  <p:nvPr/>
                </p:nvSpPr>
                <p:spPr>
                  <a:xfrm>
                    <a:off x="1240231" y="1555533"/>
                    <a:ext cx="980024" cy="64633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b="1" dirty="0" err="1">
                        <a:solidFill>
                          <a:schemeClr val="bg1"/>
                        </a:solidFill>
                        <a:ea typeface="맑은 고딕"/>
                        <a:cs typeface="Calibri"/>
                      </a:rPr>
                      <a:t>Scrum</a:t>
                    </a:r>
                    <a:endParaRPr lang="ko-KR" dirty="0" err="1">
                      <a:solidFill>
                        <a:schemeClr val="bg1"/>
                      </a:solidFill>
                      <a:ea typeface="+mn-lt"/>
                      <a:cs typeface="+mn-lt"/>
                    </a:endParaRPr>
                  </a:p>
                  <a:p>
                    <a:r>
                      <a:rPr lang="ko-KR" b="1" dirty="0" err="1">
                        <a:solidFill>
                          <a:schemeClr val="bg1"/>
                        </a:solidFill>
                        <a:ea typeface="맑은 고딕"/>
                        <a:cs typeface="Calibri"/>
                      </a:rPr>
                      <a:t>Meeting</a:t>
                    </a:r>
                    <a:endParaRPr lang="ko-KR" dirty="0" err="1">
                      <a:solidFill>
                        <a:schemeClr val="bg1"/>
                      </a:solidFill>
                      <a:ea typeface="+mn-lt"/>
                      <a:cs typeface="+mn-lt"/>
                    </a:endParaRP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E8E130AC-B4D7-CD60-9EE0-B27A8771D4EF}"/>
                    </a:ext>
                  </a:extLst>
                </p:cNvPr>
                <p:cNvGrpSpPr/>
                <p:nvPr/>
              </p:nvGrpSpPr>
              <p:grpSpPr>
                <a:xfrm>
                  <a:off x="4584184" y="1475740"/>
                  <a:ext cx="1700061" cy="2708149"/>
                  <a:chOff x="2766270" y="1079500"/>
                  <a:chExt cx="1700061" cy="2708149"/>
                </a:xfrm>
              </p:grpSpPr>
              <p:sp>
                <p:nvSpPr>
                  <p:cNvPr id="69" name="사각형: 둥근 모서리 68">
                    <a:extLst>
                      <a:ext uri="{FF2B5EF4-FFF2-40B4-BE49-F238E27FC236}">
                        <a16:creationId xmlns:a16="http://schemas.microsoft.com/office/drawing/2014/main" id="{6B19353A-C341-3073-0016-76ED1B064E6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035299" y="1079500"/>
                    <a:ext cx="914400" cy="914400"/>
                  </a:xfrm>
                  <a:prstGeom prst="round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1D5077F-F5D9-FC07-86F8-EAD3EC17B73E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270" y="2187211"/>
                    <a:ext cx="1700061" cy="1600438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1400" dirty="0">
                        <a:ea typeface="맑은 고딕"/>
                      </a:rPr>
                      <a:t>1.</a:t>
                    </a:r>
                    <a:r>
                      <a:rPr lang="ko-KR" altLang="en-US" sz="1400" dirty="0">
                        <a:ea typeface="맑은 고딕"/>
                      </a:rPr>
                      <a:t> 자신의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r>
                      <a:rPr lang="ko-KR" altLang="en-US" sz="1400" dirty="0">
                        <a:ea typeface="맑은 고딕"/>
                      </a:rPr>
                      <a:t>업무를</a:t>
                    </a:r>
                    <a:r>
                      <a:rPr lang="en-US" altLang="ko-KR" sz="1400" dirty="0">
                        <a:ea typeface="+mn-lt"/>
                      </a:rPr>
                      <a:t> </a:t>
                    </a:r>
                    <a:endParaRPr lang="ko-KR" altLang="en-US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</a:rPr>
                      <a:t>     문서화</a:t>
                    </a:r>
                    <a:endParaRPr lang="ko-KR" altLang="en-US" sz="1400" dirty="0">
                      <a:ea typeface="+mn-lt"/>
                      <a:cs typeface="+mn-lt"/>
                    </a:endParaRPr>
                  </a:p>
                  <a:p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2. 진행상황을</a:t>
                    </a:r>
                    <a:r>
                      <a:rPr lang="en-US" altLang="ko-KR" sz="1400" dirty="0">
                        <a:ea typeface="+mn-lt"/>
                        <a:cs typeface="Calibri"/>
                      </a:rPr>
                      <a:t>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    파악하며</a:t>
                    </a:r>
                    <a:r>
                      <a:rPr lang="en-US" altLang="ko-KR" sz="1400" dirty="0">
                        <a:ea typeface="+mn-lt"/>
                        <a:cs typeface="Calibri"/>
                      </a:rPr>
                      <a:t> </a:t>
                    </a:r>
                    <a:r>
                      <a:rPr lang="ko-KR" sz="1400" dirty="0">
                        <a:ea typeface="맑은 고딕"/>
                        <a:cs typeface="Calibri"/>
                      </a:rPr>
                      <a:t>높아진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    </a:t>
                    </a:r>
                    <a:r>
                      <a:rPr lang="ko-KR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프로젝트</a:t>
                    </a:r>
                    <a:r>
                      <a:rPr lang="en-US" altLang="ko-KR" sz="1400" b="1" dirty="0">
                        <a:solidFill>
                          <a:srgbClr val="1034A6"/>
                        </a:solidFill>
                        <a:ea typeface="+mn-lt"/>
                        <a:cs typeface="Calibri"/>
                      </a:rPr>
                      <a:t> </a:t>
                    </a:r>
                    <a:r>
                      <a:rPr lang="ko-KR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완성도</a:t>
                    </a:r>
                    <a:endParaRPr lang="ko-KR" sz="1400" b="1" dirty="0">
                      <a:solidFill>
                        <a:srgbClr val="1034A6"/>
                      </a:solidFill>
                      <a:ea typeface="+mn-lt"/>
                      <a:cs typeface="+mn-lt"/>
                    </a:endParaRPr>
                  </a:p>
                  <a:p>
                    <a:endParaRPr lang="ko-KR" sz="1400" dirty="0"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F55CF2F-77A0-0148-5F95-7F41DE15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877" y="1180940"/>
                    <a:ext cx="849133" cy="707886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2000" b="1" dirty="0" err="1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Daily</a:t>
                    </a:r>
                    <a:r>
                      <a:rPr lang="ko-KR" sz="2000" b="1" dirty="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 </a:t>
                    </a:r>
                    <a:endPara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ea typeface="맑은 고딕"/>
                      <a:cs typeface="Calibri"/>
                    </a:endParaRPr>
                  </a:p>
                  <a:p>
                    <a:r>
                      <a:rPr lang="ko-KR" sz="2000" b="1" dirty="0" err="1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Scrum</a:t>
                    </a:r>
                    <a:endParaRPr lang="ko-KR" sz="2000" dirty="0" err="1">
                      <a:solidFill>
                        <a:schemeClr val="bg2">
                          <a:lumMod val="25000"/>
                        </a:schemeClr>
                      </a:solidFill>
                      <a:ea typeface="+mn-lt"/>
                      <a:cs typeface="+mn-lt"/>
                    </a:endParaRPr>
                  </a:p>
                </p:txBody>
              </p: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DAA54931-8CC8-C7E1-96F4-67EA7B84F48F}"/>
                    </a:ext>
                  </a:extLst>
                </p:cNvPr>
                <p:cNvGrpSpPr/>
                <p:nvPr/>
              </p:nvGrpSpPr>
              <p:grpSpPr>
                <a:xfrm>
                  <a:off x="7056330" y="1475740"/>
                  <a:ext cx="1833411" cy="2700529"/>
                  <a:chOff x="990811" y="1414780"/>
                  <a:chExt cx="1833411" cy="2700529"/>
                </a:xfrm>
              </p:grpSpPr>
              <p:sp>
                <p:nvSpPr>
                  <p:cNvPr id="66" name="사각형: 둥근 모서리 65">
                    <a:extLst>
                      <a:ext uri="{FF2B5EF4-FFF2-40B4-BE49-F238E27FC236}">
                        <a16:creationId xmlns:a16="http://schemas.microsoft.com/office/drawing/2014/main" id="{C9C727FA-DA21-3311-C9A9-A65FE14FF80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2700" y="1414780"/>
                    <a:ext cx="914400" cy="914400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EED7E08D-A86F-45F0-58D3-39231EF338AF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11" y="2514871"/>
                    <a:ext cx="1833411" cy="1600438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sz="1400" dirty="0">
                        <a:ea typeface="맑은 고딕"/>
                      </a:rPr>
                      <a:t>1. </a:t>
                    </a:r>
                    <a:r>
                      <a:rPr lang="ko-KR" altLang="en-US" sz="1400" dirty="0">
                        <a:ea typeface="맑은 고딕"/>
                      </a:rPr>
                      <a:t>적극적인 </a:t>
                    </a:r>
                    <a:endParaRPr lang="ko-KR" sz="1400" dirty="0">
                      <a:ea typeface="맑은 고딕"/>
                    </a:endParaRPr>
                  </a:p>
                  <a:p>
                    <a:r>
                      <a:rPr lang="ko-KR" altLang="en-US" sz="1400" dirty="0">
                        <a:ea typeface="맑은 고딕"/>
                      </a:rPr>
                      <a:t>     참여자세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 </a:t>
                    </a:r>
                    <a:endParaRPr lang="en-US" alt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2.</a:t>
                    </a:r>
                    <a:r>
                      <a:rPr lang="ko-KR" altLang="en-US" sz="1400" dirty="0">
                        <a:ea typeface="맑은 고딕"/>
                        <a:cs typeface="Calibri"/>
                      </a:rPr>
                      <a:t> 팀원 전부</a:t>
                    </a:r>
                    <a:r>
                      <a:rPr lang="ko-KR" sz="1400" dirty="0">
                        <a:ea typeface="맑은 고딕"/>
                        <a:cs typeface="Calibri"/>
                      </a:rPr>
                      <a:t> </a:t>
                    </a:r>
                    <a:endParaRPr lang="en-US" sz="1400" dirty="0">
                      <a:ea typeface="Calibri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    </a:t>
                    </a:r>
                    <a:r>
                      <a:rPr lang="ko-KR" altLang="en-US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강한 책임감</a:t>
                    </a:r>
                    <a:r>
                      <a:rPr lang="ko-KR" altLang="en-US" sz="1400" dirty="0">
                        <a:ea typeface="맑은 고딕"/>
                        <a:cs typeface="Calibri"/>
                      </a:rPr>
                      <a:t>과 </a:t>
                    </a:r>
                    <a:endParaRPr lang="ko-KR" sz="1400" dirty="0">
                      <a:ea typeface="+mn-lt"/>
                      <a:cs typeface="+mn-lt"/>
                    </a:endParaRPr>
                  </a:p>
                  <a:p>
                    <a:r>
                      <a:rPr lang="ko-KR" sz="1400" dirty="0">
                        <a:ea typeface="맑은 고딕"/>
                        <a:cs typeface="Calibri"/>
                      </a:rPr>
                      <a:t>     </a:t>
                    </a:r>
                    <a:r>
                      <a:rPr lang="ko-KR" altLang="en-US" sz="1400" b="1" dirty="0">
                        <a:solidFill>
                          <a:srgbClr val="1034A6"/>
                        </a:solidFill>
                        <a:ea typeface="맑은 고딕"/>
                        <a:cs typeface="Calibri"/>
                      </a:rPr>
                      <a:t>성실한 작업 태도</a:t>
                    </a:r>
                    <a:endParaRPr lang="ko-KR" altLang="en-US" sz="1400" b="1" dirty="0">
                      <a:solidFill>
                        <a:srgbClr val="1034A6"/>
                      </a:solidFill>
                      <a:ea typeface="+mn-lt"/>
                      <a:cs typeface="+mn-lt"/>
                    </a:endParaRPr>
                  </a:p>
                  <a:p>
                    <a:endParaRPr lang="ko-KR" sz="1400" dirty="0">
                      <a:ea typeface="맑은 고딕"/>
                      <a:cs typeface="Calibri"/>
                    </a:endParaRP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7967029-0231-820E-9AB5-0B29721340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491" y="1715553"/>
                    <a:ext cx="698084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ko-KR" b="1" dirty="0">
                        <a:solidFill>
                          <a:schemeClr val="bg2">
                            <a:lumMod val="25000"/>
                          </a:schemeClr>
                        </a:solidFill>
                        <a:ea typeface="맑은 고딕"/>
                        <a:cs typeface="Calibri"/>
                      </a:rPr>
                      <a:t>협업</a:t>
                    </a:r>
                    <a:endParaRPr lang="ko-KR" dirty="0">
                      <a:solidFill>
                        <a:schemeClr val="bg2">
                          <a:lumMod val="25000"/>
                        </a:schemeClr>
                      </a:solidFill>
                      <a:ea typeface="+mn-lt"/>
                      <a:cs typeface="+mn-lt"/>
                    </a:endParaRPr>
                  </a:p>
                </p:txBody>
              </p:sp>
            </p:grp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820D9BB-A486-07AA-9429-5E2EA1A5C681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82" name="그림 8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246A2182-DD8C-9ABB-BE08-57AA83613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BF7DE0E-FD96-CA42-1E28-D528331134E6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284AFD3B-6AC3-F066-4276-F7F147135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E12FB60-E474-B141-844A-9378A21BAFDA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41</a:t>
                </a:r>
                <a:endParaRPr lang="ko-KR" dirty="0"/>
              </a:p>
            </p:txBody>
          </p:sp>
          <p:sp>
            <p:nvSpPr>
              <p:cNvPr id="86" name="TextBox 1">
                <a:extLst>
                  <a:ext uri="{FF2B5EF4-FFF2-40B4-BE49-F238E27FC236}">
                    <a16:creationId xmlns:a16="http://schemas.microsoft.com/office/drawing/2014/main" id="{F705466A-3429-6074-FC8F-993E6BAF80CF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32A016B-AB02-781D-E814-60707778A707}"/>
                </a:ext>
              </a:extLst>
            </p:cNvPr>
            <p:cNvGrpSpPr/>
            <p:nvPr/>
          </p:nvGrpSpPr>
          <p:grpSpPr>
            <a:xfrm>
              <a:off x="2221" y="642977"/>
              <a:ext cx="9145996" cy="684817"/>
              <a:chOff x="253791" y="195829"/>
              <a:chExt cx="8631019" cy="684817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09BD8A05-A2E3-D707-F885-3E0196ED437D}"/>
                  </a:ext>
                </a:extLst>
              </p:cNvPr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5E2FAD9-6A18-961D-5634-07D5411951A8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8C69791A-A5F5-89D0-4AAB-CF366D5AA24E}"/>
                    </a:ext>
                  </a:extLst>
                </p:cNvPr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8B3F228-71D0-C00C-72BC-97A87355F930}"/>
                    </a:ext>
                  </a:extLst>
                </p:cNvPr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chemeClr val="bg1"/>
                      </a:solidFill>
                      <a:ea typeface="맑은 고딕"/>
                    </a:rPr>
                    <a:t>6</a:t>
                  </a:r>
                  <a:endParaRPr lang="ko-KR" dirty="0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6459BDC-3A8F-1221-AA6F-EB4CE98AD207}"/>
                  </a:ext>
                </a:extLst>
              </p:cNvPr>
              <p:cNvSpPr txBox="1"/>
              <p:nvPr/>
            </p:nvSpPr>
            <p:spPr>
              <a:xfrm>
                <a:off x="967862" y="195829"/>
                <a:ext cx="2022121" cy="2462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Calibri"/>
                  </a:rPr>
                  <a:t>후기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D02CEDC-BBE6-4352-BCDD-A6520B3D182F}"/>
                  </a:ext>
                </a:extLst>
              </p:cNvPr>
              <p:cNvSpPr txBox="1"/>
              <p:nvPr/>
            </p:nvSpPr>
            <p:spPr>
              <a:xfrm>
                <a:off x="931908" y="511314"/>
                <a:ext cx="79529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+mn-lt"/>
                  </a:rPr>
                  <a:t>프로젝트를 마치며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12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4731F4F-63DA-7E17-37D9-F2A5FC1AAAD2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15698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7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19303"/>
              <a:ext cx="87382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시연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9033" y="3042914"/>
              <a:ext cx="1694888" cy="34156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HOT6</a:t>
              </a:r>
              <a:r>
                <a:rPr lang="en-US" alt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+mn-lt"/>
                </a:rPr>
                <a:t> </a:t>
              </a:r>
              <a:r>
                <a:rPr 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웹사이트 시연</a:t>
              </a:r>
              <a:endParaRPr lang="en-US" altLang="ko-KR" sz="1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+mn-lt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721EAB4-D60C-6F99-6FC7-8A55D2FFB495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19" name="그림 18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9CFA7D95-2B5D-CD6A-6B01-343C47F87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221803E-520A-E7CE-B803-F1498E8B18E2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F25EC0D-5E18-4C16-076A-862D186E9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2AF52-CE64-1955-C039-BA62C9910360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42</a:t>
                </a:r>
                <a:endParaRPr lang="ko-KR" dirty="0"/>
              </a:p>
            </p:txBody>
          </p:sp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6FAB9338-E752-4C97-9626-474EC2D0873D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223191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5698" y="3856"/>
            <a:ext cx="9131994" cy="6859616"/>
            <a:chOff x="4153" y="3856"/>
            <a:chExt cx="9131994" cy="6859616"/>
          </a:xfrm>
        </p:grpSpPr>
        <p:pic>
          <p:nvPicPr>
            <p:cNvPr id="19" name="그림 18" descr="텍스트, 표지판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153" y="10834"/>
              <a:ext cx="1833245" cy="347663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6337300" y="6565899"/>
              <a:ext cx="2743200" cy="215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307347" y="3856"/>
              <a:ext cx="1828800" cy="27622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90643" y="6555358"/>
              <a:ext cx="429260" cy="307777"/>
            </a:xfrm>
            <a:prstGeom prst="rect">
              <a:avLst/>
            </a:prstGeom>
            <a:noFill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ko-KR" altLang="en-US" sz="1400" b="1">
                  <a:solidFill>
                    <a:schemeClr val="accent3">
                      <a:lumMod val="75000"/>
                    </a:schemeClr>
                  </a:solidFill>
                  <a:ea typeface="맑은 고딕"/>
                  <a:cs typeface="Calibri"/>
                </a:rPr>
                <a:t>42</a:t>
              </a:r>
              <a:endParaRPr lang="ko-KR"/>
            </a:p>
          </p:txBody>
        </p:sp>
        <p:sp>
          <p:nvSpPr>
            <p:cNvPr id="24" name="TextBox 1"/>
            <p:cNvSpPr txBox="1"/>
            <p:nvPr/>
          </p:nvSpPr>
          <p:spPr>
            <a:xfrm>
              <a:off x="2888338" y="6586473"/>
              <a:ext cx="3310345" cy="276999"/>
            </a:xfrm>
            <a:prstGeom prst="rect">
              <a:avLst/>
            </a:prstGeom>
            <a:noFill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Real Time SMART CCTV Solution_산학2조 HOT6</a:t>
              </a:r>
              <a:endPara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  <a:cs typeface="Calibri"/>
              </a:endParaRPr>
            </a:p>
          </p:txBody>
        </p:sp>
      </p:grpSp>
      <p:pic>
        <p:nvPicPr>
          <p:cNvPr id="25" name="KakaoTalk_20220614_153859646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119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B296BE5-7CA0-A192-CF13-309ACB24ECA5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15698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986167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>
                  <a:solidFill>
                    <a:schemeClr val="bg2">
                      <a:lumMod val="50000"/>
                    </a:schemeClr>
                  </a:solidFill>
                  <a:latin typeface="Malgun Gothic"/>
                  <a:ea typeface="맑은 고딕"/>
                </a:rPr>
                <a:t>0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8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맑은 고딕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77" y="3519303"/>
              <a:ext cx="1205458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spc="-113" err="1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Q</a:t>
              </a:r>
              <a:r>
                <a:rPr lang="ko-KR" altLang="en-US" sz="2800" b="1" spc="-113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 &amp; </a:t>
              </a:r>
              <a:r>
                <a:rPr lang="ko-KR" altLang="en-US" sz="2800" b="1" spc="-113" err="1">
                  <a:solidFill>
                    <a:schemeClr val="bg2">
                      <a:lumMod val="50000"/>
                    </a:schemeClr>
                  </a:solidFill>
                  <a:latin typeface="맑은 고딕"/>
                  <a:ea typeface="맑은 고딕"/>
                </a:rPr>
                <a:t>A</a:t>
              </a:r>
              <a:endParaRPr lang="en-US" altLang="ko-KR" sz="2800" b="1" spc="-113">
                <a:solidFill>
                  <a:schemeClr val="bg2">
                    <a:lumMod val="50000"/>
                  </a:schemeClr>
                </a:solidFill>
                <a:latin typeface="Calibri"/>
                <a:ea typeface="Malgun Gothic"/>
                <a:cs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9033" y="2836085"/>
              <a:ext cx="1063112" cy="55156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질문 및 </a:t>
              </a: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답변</a:t>
              </a:r>
              <a:endParaRPr lang="en-US" altLang="ko-KR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+mn-lt"/>
                <a:cs typeface="+mn-lt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피드백</a:t>
              </a:r>
              <a:endParaRPr lang="en-US" altLang="ko-KR" sz="1200" b="1">
                <a:solidFill>
                  <a:schemeClr val="bg2">
                    <a:lumMod val="25000"/>
                  </a:schemeClr>
                </a:solidFill>
                <a:latin typeface="Malgun Gothic"/>
                <a:ea typeface="+mn-lt"/>
                <a:cs typeface="+mn-lt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B973C57-1609-0EE0-1370-0B6D0FEFAD1F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28" name="그림 27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9EC5FEF-053D-E7D1-C797-A9D899FB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F367996-400F-51AB-A794-568BC5A7AF9A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DD444B5-BDDF-DF79-D696-C9BD214E9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7A9C4796-6010-082F-B229-5C1A1B7D6E19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43</a:t>
                </a:r>
                <a:endParaRPr lang="ko-KR" dirty="0"/>
              </a:p>
            </p:txBody>
          </p:sp>
          <p:sp>
            <p:nvSpPr>
              <p:cNvPr id="32" name="TextBox 1">
                <a:extLst>
                  <a:ext uri="{FF2B5EF4-FFF2-40B4-BE49-F238E27FC236}">
                    <a16:creationId xmlns:a16="http://schemas.microsoft.com/office/drawing/2014/main" id="{866A2ACB-B30D-BE5D-C40D-AD22B554E89D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1061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963758-1E21-A37E-D809-F5B6264E11D3}"/>
              </a:ext>
            </a:extLst>
          </p:cNvPr>
          <p:cNvGrpSpPr/>
          <p:nvPr/>
        </p:nvGrpSpPr>
        <p:grpSpPr>
          <a:xfrm>
            <a:off x="15698" y="3856"/>
            <a:ext cx="9131994" cy="6859616"/>
            <a:chOff x="15698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015" y="2571664"/>
              <a:ext cx="3871573" cy="92333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5400" b="1" err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감사합니다</a:t>
              </a:r>
              <a:r>
                <a:rPr lang="en-US" altLang="ko-KR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rPr>
                <a:t>!</a:t>
              </a:r>
              <a:endParaRPr lang="ko-KR" altLang="en-US" sz="5400" b="1">
                <a:solidFill>
                  <a:srgbClr val="1034A6"/>
                </a:solidFill>
                <a:latin typeface="Malgun Gothic"/>
                <a:ea typeface="Malgun Gothic"/>
                <a:cs typeface="Calibri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EBC081-BD95-AA72-56D5-78DFA55B25E6}"/>
                </a:ext>
              </a:extLst>
            </p:cNvPr>
            <p:cNvCxnSpPr/>
            <p:nvPr/>
          </p:nvCxnSpPr>
          <p:spPr>
            <a:xfrm flipV="1">
              <a:off x="367014" y="3367750"/>
              <a:ext cx="5933760" cy="42332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EA090E1-1C62-6FA1-F42E-5E7465A8E60E}"/>
                </a:ext>
              </a:extLst>
            </p:cNvPr>
            <p:cNvGrpSpPr/>
            <p:nvPr/>
          </p:nvGrpSpPr>
          <p:grpSpPr>
            <a:xfrm>
              <a:off x="15698" y="3856"/>
              <a:ext cx="9131994" cy="6859616"/>
              <a:chOff x="4153" y="3856"/>
              <a:chExt cx="9131994" cy="6859616"/>
            </a:xfrm>
          </p:grpSpPr>
          <p:pic>
            <p:nvPicPr>
              <p:cNvPr id="27" name="그림 26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246984C9-801C-F641-2F3C-F0062BBB8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D8F2247-71AB-332D-D54A-B40C1117981F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F210745-A5C1-61C1-8E6B-0AF6ACFCC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D163C-2C9B-166D-B5C0-6C3AF782FC59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44</a:t>
                </a:r>
                <a:endParaRPr lang="ko-KR" dirty="0"/>
              </a:p>
            </p:txBody>
          </p:sp>
          <p:sp>
            <p:nvSpPr>
              <p:cNvPr id="31" name="TextBox 1">
                <a:extLst>
                  <a:ext uri="{FF2B5EF4-FFF2-40B4-BE49-F238E27FC236}">
                    <a16:creationId xmlns:a16="http://schemas.microsoft.com/office/drawing/2014/main" id="{37715D89-0ED7-8E7A-B9D0-E784400CAE53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43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EC8F6E3-8972-7C40-B10C-56422B76CA62}"/>
              </a:ext>
            </a:extLst>
          </p:cNvPr>
          <p:cNvGrpSpPr/>
          <p:nvPr/>
        </p:nvGrpSpPr>
        <p:grpSpPr>
          <a:xfrm>
            <a:off x="4153" y="3856"/>
            <a:ext cx="9131994" cy="6859616"/>
            <a:chOff x="4153" y="3856"/>
            <a:chExt cx="9131994" cy="6859616"/>
          </a:xfrm>
        </p:grpSpPr>
        <p:sp>
          <p:nvSpPr>
            <p:cNvPr id="11" name="이등변 삼각형 10"/>
            <p:cNvSpPr/>
            <p:nvPr/>
          </p:nvSpPr>
          <p:spPr>
            <a:xfrm>
              <a:off x="4491118" y="1547196"/>
              <a:ext cx="3025707" cy="3445654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5796560" y="1547196"/>
              <a:ext cx="3025707" cy="3445654"/>
            </a:xfrm>
            <a:prstGeom prst="triangle">
              <a:avLst/>
            </a:prstGeom>
            <a:solidFill>
              <a:srgbClr val="1097D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98B3C1-56AB-0FE6-E297-0E653C0FEE6C}"/>
                </a:ext>
              </a:extLst>
            </p:cNvPr>
            <p:cNvGrpSpPr/>
            <p:nvPr/>
          </p:nvGrpSpPr>
          <p:grpSpPr>
            <a:xfrm>
              <a:off x="367014" y="2571664"/>
              <a:ext cx="5441119" cy="1470859"/>
              <a:chOff x="367014" y="2571664"/>
              <a:chExt cx="5441119" cy="147085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05EBCC-4A9B-10C7-03C3-9EFA9A39C6A9}"/>
                  </a:ext>
                </a:extLst>
              </p:cNvPr>
              <p:cNvSpPr txBox="1"/>
              <p:nvPr/>
            </p:nvSpPr>
            <p:spPr>
              <a:xfrm>
                <a:off x="367015" y="2571664"/>
                <a:ext cx="98616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5400" b="1">
                    <a:solidFill>
                      <a:schemeClr val="bg2">
                        <a:lumMod val="50000"/>
                      </a:schemeClr>
                    </a:solidFill>
                    <a:latin typeface="Malgun Gothic"/>
                    <a:ea typeface="맑은 고딕"/>
                  </a:rPr>
                  <a:t>0</a:t>
                </a:r>
                <a:r>
                  <a:rPr lang="en-US" altLang="ko-KR" sz="5400" b="1">
                    <a:solidFill>
                      <a:srgbClr val="1034A6"/>
                    </a:solidFill>
                    <a:latin typeface="Malgun Gothic"/>
                    <a:ea typeface="맑은 고딕"/>
                    <a:cs typeface="Calibri"/>
                  </a:rPr>
                  <a:t>1</a:t>
                </a:r>
                <a:endParaRPr lang="ko-KR" altLang="en-US" sz="5400" b="1">
                  <a:solidFill>
                    <a:srgbClr val="1034A6"/>
                  </a:solidFill>
                  <a:latin typeface="Malgun Gothic"/>
                  <a:ea typeface="맑은 고딕"/>
                  <a:cs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75F6C6-B81E-772E-2C71-34C7E14A9795}"/>
                  </a:ext>
                </a:extLst>
              </p:cNvPr>
              <p:cNvSpPr txBox="1"/>
              <p:nvPr/>
            </p:nvSpPr>
            <p:spPr>
              <a:xfrm>
                <a:off x="400077" y="3519303"/>
                <a:ext cx="873829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2800" b="1" spc="-113">
                    <a:solidFill>
                      <a:schemeClr val="bg2">
                        <a:lumMod val="50000"/>
                      </a:schemeClr>
                    </a:solidFill>
                    <a:latin typeface="맑은 고딕"/>
                    <a:ea typeface="맑은 고딕"/>
                  </a:rPr>
                  <a:t>개요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15A10BF-9864-61F6-DC40-47152FDA88A1}"/>
                  </a:ext>
                </a:extLst>
              </p:cNvPr>
              <p:cNvCxnSpPr/>
              <p:nvPr/>
            </p:nvCxnSpPr>
            <p:spPr>
              <a:xfrm>
                <a:off x="367014" y="3401616"/>
                <a:ext cx="5231028" cy="0"/>
              </a:xfrm>
              <a:prstGeom prst="line">
                <a:avLst/>
              </a:prstGeom>
              <a:ln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839D57-1C6A-B035-FB6F-E0C23841C224}"/>
                  </a:ext>
                </a:extLst>
              </p:cNvPr>
              <p:cNvSpPr txBox="1"/>
              <p:nvPr/>
            </p:nvSpPr>
            <p:spPr>
              <a:xfrm>
                <a:off x="1807634" y="2843959"/>
                <a:ext cx="4000499" cy="78604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sz="12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Arial"/>
                  </a:rPr>
                  <a:t>배경</a:t>
                </a:r>
                <a:endParaRPr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Calibri" panose="020F0502020204030204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Arial"/>
                  </a:rPr>
                  <a:t>CCTV 사용자 현황</a:t>
                </a:r>
                <a:r>
                  <a:rPr lang="ko-KR" sz="1200" b="1" dirty="0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  <a:cs typeface="Arial"/>
                  </a:rPr>
                  <a:t> / 문제제기 / 대안제시 / 기대효과</a:t>
                </a:r>
                <a:endParaRPr lang="ko-KR" sz="1200" b="1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endParaRPr>
              </a:p>
              <a:p>
                <a:pPr>
                  <a:lnSpc>
                    <a:spcPct val="130000"/>
                  </a:lnSpc>
                </a:pPr>
                <a:endPara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  <a:cs typeface="Arial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DF7E9E-5F51-7186-B67F-1279C575348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3" name="그림 22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5E832529-7FAC-0BC1-0943-5B1527207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8F99F23-D401-6C58-BA92-9E2F656C3C91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1BF0575-407F-2693-0B2E-0AE0A12F0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39FDAF-16CF-7D7E-FE69-9B8F4244A172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05</a:t>
                </a:r>
                <a:endParaRPr lang="ko-KR" dirty="0"/>
              </a:p>
            </p:txBody>
          </p:sp>
          <p:sp>
            <p:nvSpPr>
              <p:cNvPr id="27" name="TextBox 1">
                <a:extLst>
                  <a:ext uri="{FF2B5EF4-FFF2-40B4-BE49-F238E27FC236}">
                    <a16:creationId xmlns:a16="http://schemas.microsoft.com/office/drawing/2014/main" id="{32FA4B36-A508-006A-1663-896B2162F84E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818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E6E3B47-DA17-E33B-C3CA-8E5419FCCF47}"/>
              </a:ext>
            </a:extLst>
          </p:cNvPr>
          <p:cNvGrpSpPr/>
          <p:nvPr/>
        </p:nvGrpSpPr>
        <p:grpSpPr>
          <a:xfrm>
            <a:off x="2221" y="3856"/>
            <a:ext cx="9139778" cy="6859616"/>
            <a:chOff x="2221" y="3856"/>
            <a:chExt cx="9139778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29992" cy="672117"/>
              <a:chOff x="253791" y="195829"/>
              <a:chExt cx="8615916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1</a:t>
                  </a:r>
                  <a:endParaRPr lang="en-US" altLang="ko-KR" sz="2400" b="1">
                    <a:solidFill>
                      <a:schemeClr val="bg1"/>
                    </a:solidFill>
                    <a:ea typeface="맑은 고딕"/>
                    <a:cs typeface="Calibri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개요</a:t>
                </a:r>
                <a:endParaRPr lang="ko-KR" b="1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646331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배경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51586" y="6179232"/>
              <a:ext cx="8990413" cy="44495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ko-KR" altLang="en-US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한강에서 근무를 했던 팀원은</a:t>
              </a:r>
              <a:r>
                <a:rPr lang="en-US" altLang="ko-KR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 CCTV</a:t>
              </a:r>
              <a:r>
                <a:rPr lang="ko-KR" altLang="en-US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로 거동이 수상한 사람의 이상행동 관제를 수동으로 파악하며 관제 인력이 부족함을 느꼈습니다</a:t>
              </a:r>
              <a:r>
                <a:rPr lang="en-US" altLang="ko-KR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.</a:t>
              </a:r>
              <a:endParaRPr lang="en-US" altLang="ko-KR" sz="1100" b="1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endParaRPr>
            </a:p>
            <a:p>
              <a:pPr algn="just"/>
              <a:r>
                <a:rPr lang="ko-KR" altLang="en-US" sz="1100" b="1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딥러닝을</a:t>
              </a:r>
              <a:r>
                <a:rPr lang="ko-KR" altLang="en-US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 활용한 </a:t>
              </a:r>
              <a:r>
                <a:rPr lang="en-US" altLang="ko-KR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SMART CCTV</a:t>
              </a:r>
              <a:r>
                <a:rPr lang="ko-KR" altLang="en-US" sz="1100" b="1" err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를</a:t>
              </a:r>
              <a:r>
                <a:rPr lang="ko-KR" altLang="en-US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 만들어 사용자에게 알람을 제공합니다</a:t>
              </a:r>
              <a:r>
                <a:rPr lang="en-US" altLang="ko-KR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rPr>
                <a:t>.</a:t>
              </a:r>
              <a:r>
                <a:rPr lang="ko-KR" altLang="en-US" sz="1100" b="1"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 </a:t>
              </a:r>
              <a:endParaRPr lang="ko-KR" altLang="en-US" sz="11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C438D4-6997-E0FF-6BB0-A291EFBC5637}"/>
                </a:ext>
              </a:extLst>
            </p:cNvPr>
            <p:cNvGrpSpPr/>
            <p:nvPr/>
          </p:nvGrpSpPr>
          <p:grpSpPr>
            <a:xfrm>
              <a:off x="254130" y="1339247"/>
              <a:ext cx="8618184" cy="4739662"/>
              <a:chOff x="254130" y="1088876"/>
              <a:chExt cx="8618184" cy="499003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8BFD049-B5D5-B6BB-4DBF-4A6F08FDEB62}"/>
                  </a:ext>
                </a:extLst>
              </p:cNvPr>
              <p:cNvSpPr/>
              <p:nvPr/>
            </p:nvSpPr>
            <p:spPr>
              <a:xfrm>
                <a:off x="254130" y="1088876"/>
                <a:ext cx="8618184" cy="4990033"/>
              </a:xfrm>
              <a:prstGeom prst="rect">
                <a:avLst/>
              </a:prstGeom>
              <a:solidFill>
                <a:srgbClr val="1034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1026" name="Picture 2" descr="혼자 돌고있는 CCTV…1명이 100대 쳐다봐야 한다 | 중앙일보">
                <a:extLst>
                  <a:ext uri="{FF2B5EF4-FFF2-40B4-BE49-F238E27FC236}">
                    <a16:creationId xmlns:a16="http://schemas.microsoft.com/office/drawing/2014/main" id="{BB17E04C-D59B-C98D-BE31-999242023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881" y="1184497"/>
                <a:ext cx="8459998" cy="4778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5F9AB2-C39D-2A28-0E62-F65D123A7F17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06</a:t>
                </a:r>
                <a:endParaRPr lang="ko-KR" dirty="0"/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D02A31FB-E80C-C7DF-4F4B-547E9704A3B7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061239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>
            <a:grpSpLocks/>
          </p:cNvGrpSpPr>
          <p:nvPr/>
        </p:nvGrpSpPr>
        <p:grpSpPr>
          <a:xfrm rot="0">
            <a:off x="2222" y="3856"/>
            <a:ext cx="9133925" cy="6859616"/>
            <a:chOff x="2222" y="3856"/>
            <a:chExt cx="9133925" cy="6859616"/>
          </a:xfrm>
        </p:grpSpPr>
        <p:grpSp>
          <p:nvGrpSpPr>
            <p:cNvPr id="6" name="그룹 5"/>
            <p:cNvGrpSpPr>
              <a:grpSpLocks/>
            </p:cNvGrpSpPr>
            <p:nvPr/>
          </p:nvGrpSpPr>
          <p:grpSpPr>
            <a:xfrm rot="0">
              <a:off x="2222" y="3856"/>
              <a:ext cx="9133925" cy="6859616"/>
              <a:chOff x="2222" y="3856"/>
              <a:chExt cx="9133925" cy="6859616"/>
            </a:xfrm>
          </p:grpSpPr>
          <p:grpSp>
            <p:nvGrpSpPr>
              <p:cNvPr id="3" name="그룹 2"/>
              <p:cNvGrpSpPr/>
              <p:nvPr/>
            </p:nvGrpSpPr>
            <p:grpSpPr>
              <a:xfrm rot="0">
                <a:off x="2222" y="642977"/>
                <a:ext cx="9129990" cy="672117"/>
                <a:chOff x="253791" y="195829"/>
                <a:chExt cx="8615916" cy="672117"/>
              </a:xfrm>
            </p:grpSpPr>
            <p:cxnSp>
              <p:nvCxnSpPr>
                <p:cNvPr id="30" name="직선 연결선 29"/>
                <p:cNvCxnSpPr/>
                <p:nvPr/>
              </p:nvCxnSpPr>
              <p:spPr>
                <a:xfrm>
                  <a:off x="869891" y="485150"/>
                  <a:ext cx="7999816" cy="0"/>
                </a:xfrm>
                <a:prstGeom prst="line">
                  <a:avLst/>
                </a:prstGeom>
                <a:ln w="19050">
                  <a:solidFill>
                    <a:srgbClr val="898f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그룹 30"/>
                <p:cNvGrpSpPr/>
                <p:nvPr/>
              </p:nvGrpSpPr>
              <p:grpSpPr>
                <a:xfrm rot="0">
                  <a:off x="253791" y="213347"/>
                  <a:ext cx="540000" cy="540000"/>
                  <a:chOff x="199361" y="1040661"/>
                  <a:chExt cx="540000" cy="540000"/>
                </a:xfrm>
              </p:grpSpPr>
              <p:sp>
                <p:nvSpPr>
                  <p:cNvPr id="34" name="직사각형 33"/>
                  <p:cNvSpPr/>
                  <p:nvPr/>
                </p:nvSpPr>
                <p:spPr>
                  <a:xfrm>
                    <a:off x="199361" y="1040661"/>
                    <a:ext cx="540000" cy="540000"/>
                  </a:xfrm>
                  <a:prstGeom prst="rect">
                    <a:avLst/>
                  </a:prstGeom>
                  <a:solidFill>
                    <a:srgbClr val="898f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vert="horz" wrap="square" lIns="68580" tIns="34290" rIns="68580" bIns="34290" anchor="ctr" anchorCtr="0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>
                      <a:defRPr/>
                    </a:pPr>
                    <a:endParaRPr lang="ko-KR" altLang="en-US" sz="135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367604" y="1099684"/>
                    <a:ext cx="194477" cy="46166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lang="en-US" altLang="ko-KR" sz="2400" b="1">
                        <a:solidFill>
                          <a:schemeClr val="bg1"/>
                        </a:solidFill>
                        <a:ea typeface="맑은 고딕"/>
                      </a:rPr>
                      <a:t>1</a:t>
                    </a:r>
                    <a:endParaRPr lang="ko-KR"/>
                  </a:p>
                </p:txBody>
              </p:sp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967862" y="195829"/>
                  <a:ext cx="441146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anchor="t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Calibri"/>
                    </a:rPr>
                    <a:t>개요</a:t>
                  </a:r>
                  <a:endParaRPr lang="en-US" altLang="ko-KR" sz="1000" b="1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967862" y="498614"/>
                  <a:ext cx="2086982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b="1">
                      <a:solidFill>
                        <a:schemeClr val="bg2">
                          <a:lumMod val="25000"/>
                        </a:schemeClr>
                      </a:solidFill>
                      <a:latin typeface="맑은 고딕"/>
                      <a:ea typeface="맑은 고딕"/>
                      <a:cs typeface="Calibri"/>
                    </a:rPr>
                    <a:t>CCTV 사용자 현황</a:t>
                  </a:r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  <a:cs typeface="Calibri"/>
                  </a:endParaRPr>
                </a:p>
              </p:txBody>
            </p:sp>
          </p:grpSp>
          <p:grpSp>
            <p:nvGrpSpPr>
              <p:cNvPr id="5" name="그룹 4"/>
              <p:cNvGrpSpPr>
                <a:grpSpLocks/>
              </p:cNvGrpSpPr>
              <p:nvPr/>
            </p:nvGrpSpPr>
            <p:grpSpPr>
              <a:xfrm rot="0">
                <a:off x="145273" y="1763321"/>
                <a:ext cx="8947646" cy="4190011"/>
                <a:chOff x="145273" y="1327892"/>
                <a:chExt cx="8947646" cy="4190011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5772531" y="2615296"/>
                  <a:ext cx="3275415" cy="181588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lvl="0" algn="just">
                    <a:defRPr/>
                  </a:pP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전국 </a:t>
                  </a: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17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개 시도 </a:t>
                  </a: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221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개 </a:t>
                  </a:r>
                  <a:endParaRPr lang="ko-KR" altLang="en-US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CCTV 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관제센터 중 행정안전부의</a:t>
                  </a:r>
                  <a:endParaRPr lang="ko-KR" altLang="en-US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algn="just">
                    <a:defRPr/>
                  </a:pP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CCTV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 관제인력 운영규정을 지키는 </a:t>
                  </a:r>
                  <a:endParaRPr lang="ko-KR" altLang="en-US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지역은 전남 단 한 곳</a:t>
                  </a: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 </a:t>
                  </a:r>
                  <a:endParaRPr lang="en-US" altLang="ko-KR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endParaRPr lang="en-US" altLang="ko-KR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국정감사 자료에 따르면 </a:t>
                  </a:r>
                  <a:endParaRPr lang="ko-KR" altLang="en-US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전국 </a:t>
                  </a: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CCTV 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통합관제센터 직원</a:t>
                  </a:r>
                  <a:r>
                    <a:rPr lang="ko-KR" altLang="en-US" sz="1400" b="1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 </a:t>
                  </a:r>
                  <a:r>
                    <a:rPr lang="en-US" altLang="ko-KR" sz="1400" b="1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1</a:t>
                  </a:r>
                  <a:r>
                    <a:rPr lang="ko-KR" altLang="en-US" sz="1400" b="1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인당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 </a:t>
                  </a:r>
                  <a:endParaRPr lang="ko-KR" altLang="en-US" sz="1400">
                    <a:solidFill>
                      <a:srgbClr val="222222"/>
                    </a:solidFill>
                    <a:latin typeface="맑은 고딕"/>
                    <a:ea typeface="맑은 고딕"/>
                  </a:endParaRPr>
                </a:p>
                <a:p>
                  <a:pPr lvl="0" algn="just">
                    <a:defRPr/>
                  </a:pP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평균 관제</a:t>
                  </a:r>
                  <a:r>
                    <a:rPr lang="en-US" altLang="ko-KR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CCTV </a:t>
                  </a:r>
                  <a:r>
                    <a:rPr lang="ko-KR" altLang="en-US" sz="1400">
                      <a:solidFill>
                        <a:srgbClr val="222222"/>
                      </a:solidFill>
                      <a:latin typeface="맑은 고딕"/>
                      <a:ea typeface="맑은 고딕"/>
                    </a:rPr>
                    <a:t>대수는 </a:t>
                  </a:r>
                  <a:r>
                    <a:rPr lang="en-US" altLang="ko-KR" sz="1400" b="1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98</a:t>
                  </a:r>
                  <a:r>
                    <a:rPr lang="ko-KR" altLang="en-US" sz="1400" b="1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대</a:t>
                  </a:r>
                  <a:endParaRPr lang="ko-KR" altLang="en-US" sz="1400">
                    <a:solidFill>
                      <a:srgbClr val="ff0000"/>
                    </a:solidFill>
                    <a:latin typeface="맑은 고딕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739874" y="1516811"/>
                  <a:ext cx="3353045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lvl="0" algn="l">
                    <a:defRPr/>
                  </a:pPr>
                  <a:r>
                    <a:rPr lang="ko-KR" altLang="en-US" sz="2400" b="1" i="0">
                      <a:solidFill>
                        <a:schemeClr val="bg2">
                          <a:lumMod val="25000"/>
                        </a:schemeClr>
                      </a:solidFill>
                      <a:effectLst/>
                      <a:latin typeface="맑은 고딕"/>
                      <a:ea typeface="맑은 고딕"/>
                    </a:rPr>
                    <a:t>“</a:t>
                  </a:r>
                  <a:r>
                    <a:rPr lang="en-US" altLang="ko-KR" sz="2400" b="1" i="0">
                      <a:solidFill>
                        <a:schemeClr val="bg2">
                          <a:lumMod val="25000"/>
                        </a:schemeClr>
                      </a:solidFill>
                      <a:effectLst/>
                      <a:latin typeface="맑은 고딕"/>
                      <a:ea typeface="맑은 고딕"/>
                    </a:rPr>
                    <a:t>CCTV </a:t>
                  </a:r>
                  <a:r>
                    <a:rPr lang="ko-KR" altLang="en-US" sz="2400" b="1" i="0">
                      <a:solidFill>
                        <a:srgbClr val="1034a6"/>
                      </a:solidFill>
                      <a:effectLst/>
                      <a:latin typeface="맑은 고딕"/>
                      <a:ea typeface="맑은 고딕"/>
                    </a:rPr>
                    <a:t>관제인력 부족</a:t>
                  </a:r>
                  <a:r>
                    <a:rPr lang="ko-KR" altLang="en-US" sz="2400" b="1" i="0">
                      <a:solidFill>
                        <a:schemeClr val="bg2">
                          <a:lumMod val="25000"/>
                        </a:schemeClr>
                      </a:solidFill>
                      <a:effectLst/>
                      <a:latin typeface="맑은 고딕"/>
                      <a:ea typeface="맑은 고딕"/>
                    </a:rPr>
                    <a:t>”</a:t>
                  </a:r>
                  <a:endParaRPr lang="ko-KR" altLang="en-US" sz="2400" b="1" i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맑은 고딕"/>
                    <a:ea typeface="맑은 고딕"/>
                  </a:endParaRPr>
                </a:p>
                <a:p>
                  <a:pPr lvl="0" algn="l">
                    <a:defRPr/>
                  </a:pPr>
                  <a:r>
                    <a:rPr lang="en-US" altLang="ko-KR" sz="2400" b="1" i="0">
                      <a:solidFill>
                        <a:schemeClr val="bg2">
                          <a:lumMod val="25000"/>
                        </a:schemeClr>
                      </a:solidFill>
                      <a:effectLst/>
                      <a:latin typeface="맑은 고딕"/>
                      <a:ea typeface="맑은 고딕"/>
                    </a:rPr>
                    <a:t>…</a:t>
                  </a:r>
                  <a:r>
                    <a:rPr lang="ko-KR" altLang="en-US" sz="2400" b="1" i="0">
                      <a:solidFill>
                        <a:schemeClr val="bg2">
                          <a:lumMod val="25000"/>
                        </a:schemeClr>
                      </a:solidFill>
                      <a:effectLst/>
                      <a:latin typeface="맑은 고딕"/>
                      <a:ea typeface="맑은 고딕"/>
                    </a:rPr>
                    <a:t>행안부 기준 미달</a:t>
                  </a:r>
                  <a:endParaRPr lang="ko-KR" altLang="en-US" sz="2400" b="1" i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맑은 고딕"/>
                    <a:ea typeface="맑은 고딕"/>
                  </a:endParaRPr>
                </a:p>
              </p:txBody>
            </p:sp>
            <p:grpSp>
              <p:nvGrpSpPr>
                <p:cNvPr id="4" name="그룹 3"/>
                <p:cNvGrpSpPr>
                  <a:grpSpLocks/>
                </p:cNvGrpSpPr>
                <p:nvPr/>
              </p:nvGrpSpPr>
              <p:grpSpPr>
                <a:xfrm rot="0">
                  <a:off x="145273" y="1327892"/>
                  <a:ext cx="5428669" cy="4190011"/>
                  <a:chOff x="145273" y="1327892"/>
                  <a:chExt cx="5428669" cy="4190011"/>
                </a:xfrm>
              </p:grpSpPr>
              <p:cxnSp>
                <p:nvCxnSpPr>
                  <p:cNvPr id="23" name="직선 연결선 22"/>
                  <p:cNvCxnSpPr/>
                  <p:nvPr/>
                </p:nvCxnSpPr>
                <p:spPr>
                  <a:xfrm>
                    <a:off x="5135491" y="2474283"/>
                    <a:ext cx="0" cy="3014330"/>
                  </a:xfrm>
                  <a:prstGeom prst="line">
                    <a:avLst/>
                  </a:prstGeom>
                  <a:ln>
                    <a:solidFill>
                      <a:srgbClr val="898f8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직사각형 37"/>
                  <p:cNvSpPr/>
                  <p:nvPr/>
                </p:nvSpPr>
                <p:spPr>
                  <a:xfrm>
                    <a:off x="145273" y="1327892"/>
                    <a:ext cx="5428669" cy="4190011"/>
                  </a:xfrm>
                  <a:prstGeom prst="rect">
                    <a:avLst/>
                  </a:prstGeom>
                  <a:solidFill>
                    <a:srgbClr val="1034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vert="horz" wrap="square" lIns="68580" tIns="34290" rIns="68580" bIns="34290" anchor="ctr" anchorCtr="0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 algn="ctr">
                      <a:defRPr/>
                    </a:pPr>
                    <a:endParaRPr lang="ko-KR" altLang="en-US" sz="1350"/>
                  </a:p>
                </p:txBody>
              </p:sp>
              <p:grpSp>
                <p:nvGrpSpPr>
                  <p:cNvPr id="9" name="그룹 8"/>
                  <p:cNvGrpSpPr>
                    <a:grpSpLocks/>
                  </p:cNvGrpSpPr>
                  <p:nvPr/>
                </p:nvGrpSpPr>
                <p:grpSpPr>
                  <a:xfrm rot="0">
                    <a:off x="295955" y="1483723"/>
                    <a:ext cx="5129662" cy="3897086"/>
                    <a:chOff x="-3359881" y="1287780"/>
                    <a:chExt cx="5346105" cy="3897086"/>
                  </a:xfrm>
                </p:grpSpPr>
                <p:sp>
                  <p:nvSpPr>
                    <p:cNvPr id="8" name="직사각형 7"/>
                    <p:cNvSpPr/>
                    <p:nvPr/>
                  </p:nvSpPr>
                  <p:spPr>
                    <a:xfrm>
                      <a:off x="-3356567" y="1287780"/>
                      <a:ext cx="5323115" cy="38970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lvl="0" algn="ctr">
                        <a:defRPr/>
                      </a:pPr>
                      <a:endParaRPr lang="ko-KR" altLang="en-US"/>
                    </a:p>
                  </p:txBody>
                </p:sp>
                <p:graphicFrame>
                  <p:nvGraphicFramePr>
                    <p:cNvPr id="40" name="차트 39"/>
                    <p:cNvGraphicFramePr/>
                    <p:nvPr/>
                  </p:nvGraphicFramePr>
                  <p:xfrm>
                    <a:off x="-3359881" y="1288760"/>
                    <a:ext cx="5346105" cy="3886145"/>
                  </p:xfrm>
                  <a:graphic>
                    <a:graphicData uri="http://schemas.openxmlformats.org/drawingml/2006/chart">
                      <c:chart r:id="rId3"/>
                    </a:graphicData>
                  </a:graphic>
                </p:graphicFrame>
              </p:grpSp>
            </p:grpSp>
          </p:grpSp>
          <p:grpSp>
            <p:nvGrpSpPr>
              <p:cNvPr id="2" name="그룹 1"/>
              <p:cNvGrpSpPr/>
              <p:nvPr/>
            </p:nvGrpSpPr>
            <p:grpSpPr>
              <a:xfrm rot="0">
                <a:off x="4153" y="3856"/>
                <a:ext cx="9131994" cy="6859616"/>
                <a:chOff x="4153" y="3856"/>
                <a:chExt cx="9131994" cy="6859616"/>
              </a:xfrm>
            </p:grpSpPr>
            <p:pic>
              <p:nvPicPr>
                <p:cNvPr id="26" name="그림 25" descr="텍스트, 표지판이(가) 표시된 사진  자동 생성된 설명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153" y="10834"/>
                  <a:ext cx="1833245" cy="347663"/>
                </a:xfrm>
                <a:prstGeom prst="rect">
                  <a:avLst/>
                </a:prstGeom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6337300" y="6565899"/>
                  <a:ext cx="2743200" cy="2159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7307347" y="3856"/>
                  <a:ext cx="1828800" cy="276225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6090643" y="6555358"/>
                  <a:ext cx="429260" cy="307777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defRPr/>
                  </a:pPr>
                  <a:r>
                    <a:rPr lang="ko-KR" altLang="en-US" sz="1400" b="1">
                      <a:solidFill>
                        <a:schemeClr val="accent3">
                          <a:lumMod val="75000"/>
                        </a:schemeClr>
                      </a:solidFill>
                      <a:ea typeface="맑은 고딕"/>
                      <a:cs typeface="Calibri"/>
                    </a:rPr>
                    <a:t>07</a:t>
                  </a:r>
                  <a:endParaRPr lang="ko-KR"/>
                </a:p>
              </p:txBody>
            </p:sp>
            <p:sp>
              <p:nvSpPr>
                <p:cNvPr id="42" name="TextBox 1"/>
                <p:cNvSpPr txBox="1"/>
                <p:nvPr/>
              </p:nvSpPr>
              <p:spPr>
                <a:xfrm>
                  <a:off x="2888338" y="6586473"/>
                  <a:ext cx="3310345" cy="276999"/>
                </a:xfrm>
                <a:prstGeom prst="rect">
                  <a:avLst/>
                </a:prstGeom>
                <a:noFill/>
              </p:spPr>
              <p:txBody>
                <a:bodyPr rot="0" vert="horz" wrap="square" lIns="91440" tIns="45720" rIns="91440" bIns="45720" anchor="t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/>
                  </a:pPr>
                  <a:r>
                    <a:rPr lang="en-US" altLang="ko-KR" sz="12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ea typeface="+mn-lt"/>
                      <a:cs typeface="+mn-lt"/>
                    </a:rPr>
                    <a:t>Real Time SMART CCTV Solution_산학2조 HOT6</a:t>
                  </a:r>
                  <a:endPara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맑은 고딕"/>
                    <a:cs typeface="Calibri"/>
                  </a:endParaRPr>
                </a:p>
              </p:txBody>
            </p:sp>
          </p:grpSp>
        </p:grpSp>
        <p:sp>
          <p:nvSpPr>
            <p:cNvPr id="36" name="TextBox 1"/>
            <p:cNvSpPr txBox="1"/>
            <p:nvPr/>
          </p:nvSpPr>
          <p:spPr>
            <a:xfrm>
              <a:off x="5800025" y="5162177"/>
              <a:ext cx="3135769" cy="800219"/>
            </a:xfrm>
            <a:prstGeom prst="rect">
              <a:avLst/>
            </a:prstGeom>
            <a:solidFill>
              <a:schemeClr val="bg2"/>
            </a:solidFill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14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규정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</a:t>
              </a:r>
              <a:r>
                <a:rPr lang="ko-KR" altLang="en-US" sz="2800" b="1">
                  <a:solidFill>
                    <a:srgbClr val="1034a6"/>
                  </a:solidFill>
                  <a:ea typeface="맑은 고딕"/>
                  <a:cs typeface="Calibri"/>
                </a:rPr>
                <a:t>50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대</a:t>
              </a:r>
              <a:r>
                <a:rPr lang="ko-KR" altLang="en-US" sz="14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/인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 </a:t>
              </a:r>
              <a:r>
                <a:rPr lang="ko-KR" altLang="en-US" sz="32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&lt;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</a:t>
              </a:r>
              <a:r>
                <a:rPr lang="ko-KR" altLang="en-US" sz="14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평균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</a:t>
              </a:r>
              <a:r>
                <a:rPr lang="ko-KR" altLang="en-US" sz="2800" b="1">
                  <a:solidFill>
                    <a:srgbClr val="ff0000"/>
                  </a:solidFill>
                  <a:ea typeface="맑은 고딕"/>
                  <a:cs typeface="Calibri"/>
                </a:rPr>
                <a:t>98</a:t>
              </a:r>
              <a:r>
                <a:rPr lang="ko-KR" altLang="en-US" sz="20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대</a:t>
              </a:r>
              <a:r>
                <a:rPr lang="ko-KR" altLang="en-US" sz="1400" b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/인</a:t>
              </a:r>
              <a:endParaRPr lang="ko-KR" altLang="en-US" sz="1400" b="1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1인당 관제 CCTV </a:t>
              </a:r>
              <a:endParaRPr lang="ko-KR" sz="1600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C500D75-C496-10E1-3316-CC6A36C7BE90}"/>
              </a:ext>
            </a:extLst>
          </p:cNvPr>
          <p:cNvGrpSpPr/>
          <p:nvPr/>
        </p:nvGrpSpPr>
        <p:grpSpPr>
          <a:xfrm>
            <a:off x="2221" y="3856"/>
            <a:ext cx="9133926" cy="6859616"/>
            <a:chOff x="2221" y="3856"/>
            <a:chExt cx="913392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29992" cy="672117"/>
              <a:chOff x="253791" y="195829"/>
              <a:chExt cx="8615916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1</a:t>
                  </a:r>
                  <a:endParaRPr lang="en-US" altLang="ko-KR" sz="2400" b="1">
                    <a:solidFill>
                      <a:schemeClr val="bg1"/>
                    </a:solidFill>
                    <a:ea typeface="맑은 고딕"/>
                    <a:cs typeface="Calibri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개요</a:t>
                </a:r>
                <a:endParaRPr lang="ko-KR" b="1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104560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문제제기</a:t>
                </a:r>
                <a:endParaRPr lang="ko-KR">
                  <a:ea typeface="+mn-lt"/>
                  <a:cs typeface="+mn-lt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5F9AB2-C39D-2A28-0E62-F65D123A7F17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08</a:t>
                </a:r>
                <a:endParaRPr lang="ko-KR" dirty="0"/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D02A31FB-E80C-C7DF-4F4B-547E9704A3B7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7E5180-C5A8-2C5D-FDA0-195E49FA283A}"/>
                </a:ext>
              </a:extLst>
            </p:cNvPr>
            <p:cNvSpPr txBox="1"/>
            <p:nvPr/>
          </p:nvSpPr>
          <p:spPr>
            <a:xfrm>
              <a:off x="2582334" y="2785539"/>
              <a:ext cx="3970867" cy="129266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6000" b="1">
                  <a:solidFill>
                    <a:srgbClr val="1034A6"/>
                  </a:solidFill>
                  <a:ea typeface="맑은 고딕"/>
                </a:rPr>
                <a:t>1,458,465</a:t>
              </a:r>
              <a:r>
                <a:rPr lang="ko-KR" altLang="en-US" sz="4800" b="1">
                  <a:solidFill>
                    <a:schemeClr val="bg2">
                      <a:lumMod val="25000"/>
                    </a:schemeClr>
                  </a:solidFill>
                  <a:ea typeface="맑은 고딕"/>
                </a:rPr>
                <a:t>대</a:t>
              </a:r>
              <a:endParaRPr lang="ko-KR" altLang="en-US" sz="4800" b="1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전국 설치된 CCTV (2021)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56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E99FD1F-5684-F512-0973-992E0F53A584}"/>
              </a:ext>
            </a:extLst>
          </p:cNvPr>
          <p:cNvGrpSpPr/>
          <p:nvPr/>
        </p:nvGrpSpPr>
        <p:grpSpPr>
          <a:xfrm>
            <a:off x="2221" y="3856"/>
            <a:ext cx="9133926" cy="6859616"/>
            <a:chOff x="2221" y="3856"/>
            <a:chExt cx="9133926" cy="685961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F8579-BC83-02A8-449D-9E5FAD94BDDD}"/>
                </a:ext>
              </a:extLst>
            </p:cNvPr>
            <p:cNvGrpSpPr/>
            <p:nvPr/>
          </p:nvGrpSpPr>
          <p:grpSpPr>
            <a:xfrm>
              <a:off x="2221" y="642977"/>
              <a:ext cx="9129992" cy="672117"/>
              <a:chOff x="253791" y="195829"/>
              <a:chExt cx="8615916" cy="672117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869891" y="485150"/>
                <a:ext cx="7999816" cy="0"/>
              </a:xfrm>
              <a:prstGeom prst="line">
                <a:avLst/>
              </a:prstGeom>
              <a:ln w="19050">
                <a:solidFill>
                  <a:srgbClr val="898F8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CB232B4-B306-76E2-B8CC-82C33D77E5B3}"/>
                  </a:ext>
                </a:extLst>
              </p:cNvPr>
              <p:cNvGrpSpPr/>
              <p:nvPr/>
            </p:nvGrpSpPr>
            <p:grpSpPr>
              <a:xfrm>
                <a:off x="253791" y="213347"/>
                <a:ext cx="540000" cy="540000"/>
                <a:chOff x="199361" y="1040661"/>
                <a:chExt cx="540000" cy="540000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199361" y="1040661"/>
                  <a:ext cx="540000" cy="540000"/>
                </a:xfrm>
                <a:prstGeom prst="rect">
                  <a:avLst/>
                </a:prstGeom>
                <a:solidFill>
                  <a:srgbClr val="898F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67604" y="1099684"/>
                  <a:ext cx="194477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  <a:ea typeface="맑은 고딕"/>
                    </a:rPr>
                    <a:t>1</a:t>
                  </a:r>
                  <a:endParaRPr lang="en-US" altLang="ko-KR" sz="2400" b="1">
                    <a:solidFill>
                      <a:schemeClr val="bg1"/>
                    </a:solidFill>
                    <a:ea typeface="맑은 고딕"/>
                    <a:cs typeface="Calibri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967862" y="195829"/>
                <a:ext cx="441146" cy="2462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1000" b="1" err="1"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맑은 고딕"/>
                  </a:rPr>
                  <a:t>개요</a:t>
                </a:r>
                <a:endParaRPr lang="ko-KR" b="1" err="1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67862" y="498614"/>
                <a:ext cx="104560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b="1">
                    <a:solidFill>
                      <a:schemeClr val="bg2">
                        <a:lumMod val="25000"/>
                      </a:schemeClr>
                    </a:solidFill>
                    <a:ea typeface="맑은 고딕"/>
                    <a:cs typeface="Calibri"/>
                  </a:rPr>
                  <a:t>문제제기</a:t>
                </a:r>
                <a:endParaRPr lang="ko-KR">
                  <a:ea typeface="+mn-lt"/>
                  <a:cs typeface="+mn-lt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FB65747-DBEE-07B8-7687-EEF9BF36C108}"/>
                </a:ext>
              </a:extLst>
            </p:cNvPr>
            <p:cNvGrpSpPr/>
            <p:nvPr/>
          </p:nvGrpSpPr>
          <p:grpSpPr>
            <a:xfrm>
              <a:off x="4153" y="3856"/>
              <a:ext cx="9131994" cy="6859616"/>
              <a:chOff x="4153" y="3856"/>
              <a:chExt cx="9131994" cy="6859616"/>
            </a:xfrm>
          </p:grpSpPr>
          <p:pic>
            <p:nvPicPr>
              <p:cNvPr id="22" name="그림 21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786EC5E1-4C46-30B5-4356-A5AAC30C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3" y="10834"/>
                <a:ext cx="1833245" cy="34766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2FBB37D-F6D1-3F42-78D0-ED3457242AC5}"/>
                  </a:ext>
                </a:extLst>
              </p:cNvPr>
              <p:cNvSpPr/>
              <p:nvPr/>
            </p:nvSpPr>
            <p:spPr>
              <a:xfrm>
                <a:off x="6337300" y="6565899"/>
                <a:ext cx="2743200" cy="2159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7EE1F72-FC20-0C72-F52E-0D2B33754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347" y="3856"/>
                <a:ext cx="1828800" cy="2762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5F9AB2-C39D-2A28-0E62-F65D123A7F17}"/>
                  </a:ext>
                </a:extLst>
              </p:cNvPr>
              <p:cNvSpPr txBox="1"/>
              <p:nvPr/>
            </p:nvSpPr>
            <p:spPr>
              <a:xfrm>
                <a:off x="6090643" y="6555358"/>
                <a:ext cx="429260" cy="3077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400" b="1" dirty="0">
                    <a:solidFill>
                      <a:schemeClr val="accent3">
                        <a:lumMod val="75000"/>
                      </a:schemeClr>
                    </a:solidFill>
                    <a:ea typeface="맑은 고딕"/>
                    <a:cs typeface="Calibri"/>
                  </a:rPr>
                  <a:t>09</a:t>
                </a:r>
                <a:endParaRPr lang="ko-KR" dirty="0"/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D02A31FB-E80C-C7DF-4F4B-547E9704A3B7}"/>
                  </a:ext>
                </a:extLst>
              </p:cNvPr>
              <p:cNvSpPr txBox="1"/>
              <p:nvPr/>
            </p:nvSpPr>
            <p:spPr>
              <a:xfrm>
                <a:off x="2888338" y="6586473"/>
                <a:ext cx="331034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Real Time SMART CCTV Solution_산학2조 HOT6</a:t>
                </a:r>
                <a:endParaRPr lang="en-US" altLang="ko-KR" sz="1200" b="1">
                  <a:solidFill>
                    <a:schemeClr val="tx2">
                      <a:lumMod val="60000"/>
                      <a:lumOff val="40000"/>
                    </a:schemeClr>
                  </a:solidFill>
                  <a:ea typeface="맑은 고딕"/>
                  <a:cs typeface="Calibri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340D8E-414F-7085-1882-EA015BA47826}"/>
                </a:ext>
              </a:extLst>
            </p:cNvPr>
            <p:cNvSpPr txBox="1"/>
            <p:nvPr/>
          </p:nvSpPr>
          <p:spPr>
            <a:xfrm>
              <a:off x="2571449" y="2036837"/>
              <a:ext cx="4319211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+mn-lt"/>
                </a:rPr>
                <a:t>추가 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+mn-lt"/>
                </a:rPr>
                <a:t>고용</a:t>
              </a:r>
              <a:endParaRPr lang="ko-KR" altLang="en-US" b="1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pPr algn="l"/>
              <a:r>
                <a:rPr lang="ko-KR" altLang="en-US" sz="5400" b="1" dirty="0">
                  <a:solidFill>
                    <a:srgbClr val="FF0000"/>
                  </a:solidFill>
                  <a:ea typeface="맑은 고딕"/>
                </a:rPr>
                <a:t>6,715,016</a:t>
              </a:r>
              <a:r>
                <a:rPr lang="ko-KR" altLang="en-US" sz="4400" b="1" dirty="0">
                  <a:solidFill>
                    <a:schemeClr val="bg2">
                      <a:lumMod val="25000"/>
                    </a:schemeClr>
                  </a:solidFill>
                  <a:ea typeface="맑은 고딕"/>
                </a:rPr>
                <a:t>명</a:t>
              </a:r>
              <a:endParaRPr lang="ko-KR" altLang="en-US" sz="4400" b="1" dirty="0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endParaRPr lang="ko-KR" altLang="en-US" sz="4800" b="1">
                <a:solidFill>
                  <a:schemeClr val="bg2">
                    <a:lumMod val="25000"/>
                  </a:schemeClr>
                </a:solidFill>
                <a:ea typeface="맑은 고딕"/>
                <a:cs typeface="Calibri"/>
              </a:endParaRPr>
            </a:p>
            <a:p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추가 인건비(연)</a:t>
              </a:r>
            </a:p>
            <a:p>
              <a:r>
                <a:rPr lang="ko-KR" altLang="en-US" sz="36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대략</a:t>
              </a:r>
              <a:r>
                <a:rPr lang="ko-KR" altLang="en-US" sz="72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 </a:t>
              </a:r>
              <a:r>
                <a:rPr lang="ko-KR" altLang="en-US" sz="7200" b="1" dirty="0">
                  <a:solidFill>
                    <a:srgbClr val="FF0000"/>
                  </a:solidFill>
                  <a:ea typeface="맑은 고딕"/>
                  <a:cs typeface="Calibri"/>
                </a:rPr>
                <a:t>154</a:t>
              </a:r>
              <a:r>
                <a:rPr lang="ko-KR" altLang="en-US" sz="66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조</a:t>
              </a:r>
              <a:r>
                <a:rPr lang="ko-KR" altLang="en-US" sz="2800" b="1" dirty="0">
                  <a:solidFill>
                    <a:schemeClr val="bg2">
                      <a:lumMod val="25000"/>
                    </a:schemeClr>
                  </a:solidFill>
                  <a:ea typeface="맑은 고딕"/>
                  <a:cs typeface="Calibri"/>
                </a:rPr>
                <a:t>/년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791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1518</ep:Words>
  <ep:PresentationFormat>화면 슬라이드 쇼(4:3)</ep:PresentationFormat>
  <ep:Paragraphs>11</ep:Paragraphs>
  <ep:Slides>45</ep:Slides>
  <ep:Notes>20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ep:HeadingPairs>
  <ep:TitlesOfParts>
    <vt:vector size="47" baseType="lpstr"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2015-01-21T11:35:38.000</dcterms:created>
  <dc:creator>Saebyeol Yu</dc:creator>
  <cp:lastModifiedBy>jace2</cp:lastModifiedBy>
  <dcterms:modified xsi:type="dcterms:W3CDTF">2022-06-14T07:51:02.405</dcterms:modified>
  <cp:revision>1859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